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309" r:id="rId3"/>
    <p:sldId id="260" r:id="rId4"/>
    <p:sldId id="268" r:id="rId5"/>
    <p:sldId id="297" r:id="rId6"/>
    <p:sldId id="257" r:id="rId7"/>
    <p:sldId id="264" r:id="rId8"/>
    <p:sldId id="265" r:id="rId9"/>
    <p:sldId id="305" r:id="rId10"/>
    <p:sldId id="263" r:id="rId11"/>
    <p:sldId id="271" r:id="rId12"/>
    <p:sldId id="294" r:id="rId13"/>
    <p:sldId id="267" r:id="rId14"/>
    <p:sldId id="259" r:id="rId15"/>
    <p:sldId id="293" r:id="rId16"/>
    <p:sldId id="295" r:id="rId17"/>
    <p:sldId id="269" r:id="rId18"/>
    <p:sldId id="296" r:id="rId19"/>
    <p:sldId id="258" r:id="rId20"/>
    <p:sldId id="266" r:id="rId21"/>
    <p:sldId id="298" r:id="rId22"/>
    <p:sldId id="299" r:id="rId23"/>
    <p:sldId id="306" r:id="rId24"/>
    <p:sldId id="300" r:id="rId25"/>
    <p:sldId id="301" r:id="rId26"/>
    <p:sldId id="304" r:id="rId27"/>
    <p:sldId id="303" r:id="rId28"/>
    <p:sldId id="307" r:id="rId29"/>
    <p:sldId id="308" r:id="rId3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5A32CF0C-520C-4969-BA60-F3E6E27A8AE7}">
          <p14:sldIdLst>
            <p14:sldId id="256"/>
            <p14:sldId id="309"/>
            <p14:sldId id="260"/>
            <p14:sldId id="268"/>
            <p14:sldId id="297"/>
            <p14:sldId id="257"/>
            <p14:sldId id="264"/>
            <p14:sldId id="265"/>
            <p14:sldId id="305"/>
            <p14:sldId id="263"/>
            <p14:sldId id="271"/>
            <p14:sldId id="294"/>
            <p14:sldId id="267"/>
            <p14:sldId id="259"/>
            <p14:sldId id="293"/>
            <p14:sldId id="295"/>
            <p14:sldId id="269"/>
            <p14:sldId id="296"/>
            <p14:sldId id="258"/>
            <p14:sldId id="266"/>
            <p14:sldId id="298"/>
            <p14:sldId id="299"/>
            <p14:sldId id="306"/>
            <p14:sldId id="300"/>
            <p14:sldId id="301"/>
            <p14:sldId id="304"/>
            <p14:sldId id="303"/>
            <p14:sldId id="307"/>
            <p14:sldId id="308"/>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9" autoAdjust="0"/>
    <p:restoredTop sz="94775" autoAdjust="0"/>
  </p:normalViewPr>
  <p:slideViewPr>
    <p:cSldViewPr>
      <p:cViewPr>
        <p:scale>
          <a:sx n="80" d="100"/>
          <a:sy n="80" d="100"/>
        </p:scale>
        <p:origin x="-786" y="-97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6F08CD-F277-4B46-AFEE-28FAFA7E8719}" type="datetimeFigureOut">
              <a:rPr lang="en-US" smtClean="0"/>
              <a:t>9/18/2018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C12EE3-9DB5-4359-978B-094F5A985F1F}" type="slidenum">
              <a:rPr lang="en-US" smtClean="0"/>
              <a:t>‹#›</a:t>
            </a:fld>
            <a:endParaRPr lang="en-US"/>
          </a:p>
        </p:txBody>
      </p:sp>
    </p:spTree>
    <p:extLst>
      <p:ext uri="{BB962C8B-B14F-4D97-AF65-F5344CB8AC3E}">
        <p14:creationId xmlns:p14="http://schemas.microsoft.com/office/powerpoint/2010/main" val="4112266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C12EE3-9DB5-4359-978B-094F5A985F1F}" type="slidenum">
              <a:rPr lang="en-US" smtClean="0"/>
              <a:t>3</a:t>
            </a:fld>
            <a:endParaRPr lang="en-US"/>
          </a:p>
        </p:txBody>
      </p:sp>
    </p:spTree>
    <p:extLst>
      <p:ext uri="{BB962C8B-B14F-4D97-AF65-F5344CB8AC3E}">
        <p14:creationId xmlns:p14="http://schemas.microsoft.com/office/powerpoint/2010/main" val="172485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let’s talk about the Money Value of Time.  </a:t>
            </a:r>
          </a:p>
        </p:txBody>
      </p:sp>
      <p:sp>
        <p:nvSpPr>
          <p:cNvPr id="4" name="Slide Number Placeholder 3"/>
          <p:cNvSpPr>
            <a:spLocks noGrp="1"/>
          </p:cNvSpPr>
          <p:nvPr>
            <p:ph type="sldNum" sz="quarter" idx="5"/>
          </p:nvPr>
        </p:nvSpPr>
        <p:spPr/>
        <p:txBody>
          <a:bodyPr/>
          <a:lstStyle/>
          <a:p>
            <a:fld id="{83C12EE3-9DB5-4359-978B-094F5A985F1F}" type="slidenum">
              <a:rPr lang="en-US" smtClean="0"/>
              <a:t>15</a:t>
            </a:fld>
            <a:endParaRPr lang="en-US"/>
          </a:p>
        </p:txBody>
      </p:sp>
    </p:spTree>
    <p:extLst>
      <p:ext uri="{BB962C8B-B14F-4D97-AF65-F5344CB8AC3E}">
        <p14:creationId xmlns:p14="http://schemas.microsoft.com/office/powerpoint/2010/main" val="2202562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all this being said, we need to decide what is important for US to tackle and what it important for us to GET DONE.  Not just in our personal stuff like is mentioned here, but mainly in our businesses.  </a:t>
            </a:r>
          </a:p>
          <a:p>
            <a:endParaRPr lang="en-US" dirty="0"/>
          </a:p>
        </p:txBody>
      </p:sp>
      <p:sp>
        <p:nvSpPr>
          <p:cNvPr id="4" name="Slide Number Placeholder 3"/>
          <p:cNvSpPr>
            <a:spLocks noGrp="1"/>
          </p:cNvSpPr>
          <p:nvPr>
            <p:ph type="sldNum" sz="quarter" idx="5"/>
          </p:nvPr>
        </p:nvSpPr>
        <p:spPr/>
        <p:txBody>
          <a:bodyPr/>
          <a:lstStyle/>
          <a:p>
            <a:fld id="{83C12EE3-9DB5-4359-978B-094F5A985F1F}" type="slidenum">
              <a:rPr lang="en-US" smtClean="0"/>
              <a:t>16</a:t>
            </a:fld>
            <a:endParaRPr lang="en-US"/>
          </a:p>
        </p:txBody>
      </p:sp>
    </p:spTree>
    <p:extLst>
      <p:ext uri="{BB962C8B-B14F-4D97-AF65-F5344CB8AC3E}">
        <p14:creationId xmlns:p14="http://schemas.microsoft.com/office/powerpoint/2010/main" val="3750681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 went to see my doctor the other day and this subject came up in the conversation.  I asked him if he considered himself a business owner or an entrepreneur.  He said he was definitely an entrepreneur.  He was a bit offended when I told him he went to school to create a JOB for himself as opposed to owning a business.  But think about the different types of occupations you know that did just that.  They went to school and created a job for themselves.  We actually do not become and entrepreneur until we move from working IN our business to working ON our businesses.</a:t>
            </a:r>
          </a:p>
          <a:p>
            <a:endParaRPr lang="en-US" dirty="0"/>
          </a:p>
        </p:txBody>
      </p:sp>
      <p:sp>
        <p:nvSpPr>
          <p:cNvPr id="4" name="Slide Number Placeholder 3"/>
          <p:cNvSpPr>
            <a:spLocks noGrp="1"/>
          </p:cNvSpPr>
          <p:nvPr>
            <p:ph type="sldNum" sz="quarter" idx="5"/>
          </p:nvPr>
        </p:nvSpPr>
        <p:spPr/>
        <p:txBody>
          <a:bodyPr/>
          <a:lstStyle/>
          <a:p>
            <a:fld id="{83C12EE3-9DB5-4359-978B-094F5A985F1F}" type="slidenum">
              <a:rPr lang="en-US" smtClean="0"/>
              <a:t>17</a:t>
            </a:fld>
            <a:endParaRPr lang="en-US"/>
          </a:p>
        </p:txBody>
      </p:sp>
    </p:spTree>
    <p:extLst>
      <p:ext uri="{BB962C8B-B14F-4D97-AF65-F5344CB8AC3E}">
        <p14:creationId xmlns:p14="http://schemas.microsoft.com/office/powerpoint/2010/main" val="1581544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Once you have your business looking like this with all your systems in place, it becomes easier to put People inside that system.</a:t>
            </a:r>
          </a:p>
          <a:p>
            <a:endParaRPr lang="en-US" dirty="0"/>
          </a:p>
        </p:txBody>
      </p:sp>
      <p:sp>
        <p:nvSpPr>
          <p:cNvPr id="4" name="Slide Number Placeholder 3"/>
          <p:cNvSpPr>
            <a:spLocks noGrp="1"/>
          </p:cNvSpPr>
          <p:nvPr>
            <p:ph type="sldNum" sz="quarter" idx="5"/>
          </p:nvPr>
        </p:nvSpPr>
        <p:spPr/>
        <p:txBody>
          <a:bodyPr/>
          <a:lstStyle/>
          <a:p>
            <a:fld id="{83C12EE3-9DB5-4359-978B-094F5A985F1F}" type="slidenum">
              <a:rPr lang="en-US" smtClean="0"/>
              <a:t>20</a:t>
            </a:fld>
            <a:endParaRPr lang="en-US"/>
          </a:p>
        </p:txBody>
      </p:sp>
    </p:spTree>
    <p:extLst>
      <p:ext uri="{BB962C8B-B14F-4D97-AF65-F5344CB8AC3E}">
        <p14:creationId xmlns:p14="http://schemas.microsoft.com/office/powerpoint/2010/main" val="1753841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vendors that want to take things off your plate AND NEED TO.</a:t>
            </a:r>
          </a:p>
          <a:p>
            <a:r>
              <a:rPr lang="en-US" dirty="0"/>
              <a:t>I sought out vendors to take things off my plate that I could get done at a lesser cost than my time was worth</a:t>
            </a:r>
          </a:p>
          <a:p>
            <a:r>
              <a:rPr lang="en-US" dirty="0"/>
              <a:t>One of my goals  was to live where I want to live and manage as many doors as I possibly could.    There are entrepreneurs in this business that are stepping outside their comfort zone, and opening up new offices outside their home city.  How are they doing that?  They are utilizing their skills of setting up SYSTEMS and finding the right persons and vendors to plug into their business systems.  </a:t>
            </a:r>
          </a:p>
          <a:p>
            <a:endParaRPr lang="en-US" dirty="0"/>
          </a:p>
        </p:txBody>
      </p:sp>
      <p:sp>
        <p:nvSpPr>
          <p:cNvPr id="4" name="Slide Number Placeholder 3"/>
          <p:cNvSpPr>
            <a:spLocks noGrp="1"/>
          </p:cNvSpPr>
          <p:nvPr>
            <p:ph type="sldNum" sz="quarter" idx="5"/>
          </p:nvPr>
        </p:nvSpPr>
        <p:spPr/>
        <p:txBody>
          <a:bodyPr/>
          <a:lstStyle/>
          <a:p>
            <a:fld id="{83C12EE3-9DB5-4359-978B-094F5A985F1F}" type="slidenum">
              <a:rPr lang="en-US" smtClean="0"/>
              <a:t>21</a:t>
            </a:fld>
            <a:endParaRPr lang="en-US"/>
          </a:p>
        </p:txBody>
      </p:sp>
    </p:spTree>
    <p:extLst>
      <p:ext uri="{BB962C8B-B14F-4D97-AF65-F5344CB8AC3E}">
        <p14:creationId xmlns:p14="http://schemas.microsoft.com/office/powerpoint/2010/main" val="1558603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Thousands of dollars are spent going to the house to deliver lockboxes, keys, signs.  I’ve been to the house one time, I know there is a house there.  I’ve put a sign in the yard.  I’ve put a lockbox on the door or water spigot.  I have vendors that send me a report on the house.  I have vendors that when they do a repair on the house, they check on things and report back to me.    </a:t>
            </a:r>
          </a:p>
        </p:txBody>
      </p:sp>
      <p:sp>
        <p:nvSpPr>
          <p:cNvPr id="4" name="Slide Number Placeholder 3"/>
          <p:cNvSpPr>
            <a:spLocks noGrp="1"/>
          </p:cNvSpPr>
          <p:nvPr>
            <p:ph type="sldNum" sz="quarter" idx="5"/>
          </p:nvPr>
        </p:nvSpPr>
        <p:spPr/>
        <p:txBody>
          <a:bodyPr/>
          <a:lstStyle/>
          <a:p>
            <a:fld id="{83C12EE3-9DB5-4359-978B-094F5A985F1F}" type="slidenum">
              <a:rPr lang="en-US" smtClean="0"/>
              <a:t>24</a:t>
            </a:fld>
            <a:endParaRPr lang="en-US"/>
          </a:p>
        </p:txBody>
      </p:sp>
    </p:spTree>
    <p:extLst>
      <p:ext uri="{BB962C8B-B14F-4D97-AF65-F5344CB8AC3E}">
        <p14:creationId xmlns:p14="http://schemas.microsoft.com/office/powerpoint/2010/main" val="2716943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are not the DO-ERS,  We are the Managers,  We manage.   QUIT DOING, DOING, DOING. . . . and Manage</a:t>
            </a:r>
          </a:p>
          <a:p>
            <a:endParaRPr lang="en-US" dirty="0"/>
          </a:p>
        </p:txBody>
      </p:sp>
      <p:sp>
        <p:nvSpPr>
          <p:cNvPr id="4" name="Slide Number Placeholder 3"/>
          <p:cNvSpPr>
            <a:spLocks noGrp="1"/>
          </p:cNvSpPr>
          <p:nvPr>
            <p:ph type="sldNum" sz="quarter" idx="5"/>
          </p:nvPr>
        </p:nvSpPr>
        <p:spPr/>
        <p:txBody>
          <a:bodyPr/>
          <a:lstStyle/>
          <a:p>
            <a:fld id="{83C12EE3-9DB5-4359-978B-094F5A985F1F}" type="slidenum">
              <a:rPr lang="en-US" smtClean="0"/>
              <a:t>26</a:t>
            </a:fld>
            <a:endParaRPr lang="en-US"/>
          </a:p>
        </p:txBody>
      </p:sp>
    </p:spTree>
    <p:extLst>
      <p:ext uri="{BB962C8B-B14F-4D97-AF65-F5344CB8AC3E}">
        <p14:creationId xmlns:p14="http://schemas.microsoft.com/office/powerpoint/2010/main" val="1469042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C12EE3-9DB5-4359-978B-094F5A985F1F}" type="slidenum">
              <a:rPr lang="en-US" smtClean="0"/>
              <a:t>27</a:t>
            </a:fld>
            <a:endParaRPr lang="en-US"/>
          </a:p>
        </p:txBody>
      </p:sp>
    </p:spTree>
    <p:extLst>
      <p:ext uri="{BB962C8B-B14F-4D97-AF65-F5344CB8AC3E}">
        <p14:creationId xmlns:p14="http://schemas.microsoft.com/office/powerpoint/2010/main" val="3639758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C12EE3-9DB5-4359-978B-094F5A985F1F}" type="slidenum">
              <a:rPr lang="en-US" smtClean="0"/>
              <a:t>28</a:t>
            </a:fld>
            <a:endParaRPr lang="en-US"/>
          </a:p>
        </p:txBody>
      </p:sp>
    </p:spTree>
    <p:extLst>
      <p:ext uri="{BB962C8B-B14F-4D97-AF65-F5344CB8AC3E}">
        <p14:creationId xmlns:p14="http://schemas.microsoft.com/office/powerpoint/2010/main" val="3800704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C12EE3-9DB5-4359-978B-094F5A985F1F}" type="slidenum">
              <a:rPr lang="en-US" smtClean="0"/>
              <a:t>29</a:t>
            </a:fld>
            <a:endParaRPr lang="en-US"/>
          </a:p>
        </p:txBody>
      </p:sp>
    </p:spTree>
    <p:extLst>
      <p:ext uri="{BB962C8B-B14F-4D97-AF65-F5344CB8AC3E}">
        <p14:creationId xmlns:p14="http://schemas.microsoft.com/office/powerpoint/2010/main" val="2663629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many of you are outsourcing a lot.</a:t>
            </a:r>
          </a:p>
          <a:p>
            <a:endParaRPr lang="en-US" dirty="0"/>
          </a:p>
          <a:p>
            <a:r>
              <a:rPr lang="en-US" dirty="0"/>
              <a:t>This will be a bit of a different type of Breakout session.  I want your help.  I will </a:t>
            </a:r>
            <a:r>
              <a:rPr lang="en-US" dirty="0" err="1"/>
              <a:t>facilltate</a:t>
            </a:r>
            <a:r>
              <a:rPr lang="en-US" dirty="0"/>
              <a:t> and keep us on task, but I don’t have all the answers.</a:t>
            </a:r>
          </a:p>
          <a:p>
            <a:r>
              <a:rPr lang="en-US" dirty="0"/>
              <a:t>As a matter of fact, I learned what I know about Property </a:t>
            </a:r>
            <a:r>
              <a:rPr lang="en-US" dirty="0" err="1"/>
              <a:t>Managerment</a:t>
            </a:r>
            <a:r>
              <a:rPr lang="en-US" dirty="0"/>
              <a:t> from some of you in this very room.  My objective in this session would be </a:t>
            </a:r>
          </a:p>
          <a:p>
            <a:r>
              <a:rPr lang="en-US" dirty="0"/>
              <a:t>For you to leave here today with something you can implement in your businesses back home that will help you save some time, make your more money or maybe both.</a:t>
            </a:r>
          </a:p>
          <a:p>
            <a:r>
              <a:rPr lang="en-US" dirty="0"/>
              <a:t>When I got into real estate 18 years ago, I wanted to sell houses.  I wanted to make a good living selling homes.  I did that one YEAR.  I had 55 closings in 2006 when the market was very good.</a:t>
            </a:r>
          </a:p>
          <a:p>
            <a:r>
              <a:rPr lang="en-US" dirty="0"/>
              <a:t>The very next year 2007, I was lucky I had 3 closings.  It forced me to look for a job or create one.  So I created a job in Property Management.  </a:t>
            </a:r>
          </a:p>
        </p:txBody>
      </p:sp>
      <p:sp>
        <p:nvSpPr>
          <p:cNvPr id="4" name="Slide Number Placeholder 3"/>
          <p:cNvSpPr>
            <a:spLocks noGrp="1"/>
          </p:cNvSpPr>
          <p:nvPr>
            <p:ph type="sldNum" sz="quarter" idx="5"/>
          </p:nvPr>
        </p:nvSpPr>
        <p:spPr/>
        <p:txBody>
          <a:bodyPr/>
          <a:lstStyle/>
          <a:p>
            <a:fld id="{83C12EE3-9DB5-4359-978B-094F5A985F1F}" type="slidenum">
              <a:rPr lang="en-US" smtClean="0"/>
              <a:t>4</a:t>
            </a:fld>
            <a:endParaRPr lang="en-US"/>
          </a:p>
        </p:txBody>
      </p:sp>
    </p:spTree>
    <p:extLst>
      <p:ext uri="{BB962C8B-B14F-4D97-AF65-F5344CB8AC3E}">
        <p14:creationId xmlns:p14="http://schemas.microsoft.com/office/powerpoint/2010/main" val="705270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Two books I’d like for you to know about if you have not read them or if you have read them and have not read them 5 times, please make a note of these books.</a:t>
            </a:r>
          </a:p>
          <a:p>
            <a:endParaRPr lang="en-US" dirty="0"/>
          </a:p>
        </p:txBody>
      </p:sp>
      <p:sp>
        <p:nvSpPr>
          <p:cNvPr id="4" name="Slide Number Placeholder 3"/>
          <p:cNvSpPr>
            <a:spLocks noGrp="1"/>
          </p:cNvSpPr>
          <p:nvPr>
            <p:ph type="sldNum" sz="quarter" idx="5"/>
          </p:nvPr>
        </p:nvSpPr>
        <p:spPr/>
        <p:txBody>
          <a:bodyPr/>
          <a:lstStyle/>
          <a:p>
            <a:fld id="{83C12EE3-9DB5-4359-978B-094F5A985F1F}" type="slidenum">
              <a:rPr lang="en-US" smtClean="0"/>
              <a:t>5</a:t>
            </a:fld>
            <a:endParaRPr lang="en-US"/>
          </a:p>
        </p:txBody>
      </p:sp>
    </p:spTree>
    <p:extLst>
      <p:ext uri="{BB962C8B-B14F-4D97-AF65-F5344CB8AC3E}">
        <p14:creationId xmlns:p14="http://schemas.microsoft.com/office/powerpoint/2010/main" val="2219202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My Story</a:t>
            </a:r>
          </a:p>
          <a:p>
            <a:r>
              <a:rPr lang="en-US" dirty="0"/>
              <a:t>Sales. 2001  – To Property Manager 2007 – </a:t>
            </a:r>
            <a:r>
              <a:rPr lang="en-US" dirty="0" err="1"/>
              <a:t>AfterBusiness</a:t>
            </a:r>
            <a:r>
              <a:rPr lang="en-US" dirty="0"/>
              <a:t> Owner </a:t>
            </a:r>
          </a:p>
          <a:p>
            <a:r>
              <a:rPr lang="en-US" dirty="0"/>
              <a:t>Next slide</a:t>
            </a:r>
          </a:p>
          <a:p>
            <a:r>
              <a:rPr lang="en-US" dirty="0"/>
              <a:t>And you know if it were not for tenants and owners, Property Management would be an awesome JOB</a:t>
            </a:r>
          </a:p>
        </p:txBody>
      </p:sp>
      <p:sp>
        <p:nvSpPr>
          <p:cNvPr id="4" name="Slide Number Placeholder 3"/>
          <p:cNvSpPr>
            <a:spLocks noGrp="1"/>
          </p:cNvSpPr>
          <p:nvPr>
            <p:ph type="sldNum" sz="quarter" idx="5"/>
          </p:nvPr>
        </p:nvSpPr>
        <p:spPr/>
        <p:txBody>
          <a:bodyPr/>
          <a:lstStyle/>
          <a:p>
            <a:fld id="{83C12EE3-9DB5-4359-978B-094F5A985F1F}" type="slidenum">
              <a:rPr lang="en-US" smtClean="0"/>
              <a:t>6</a:t>
            </a:fld>
            <a:endParaRPr lang="en-US"/>
          </a:p>
        </p:txBody>
      </p:sp>
    </p:spTree>
    <p:extLst>
      <p:ext uri="{BB962C8B-B14F-4D97-AF65-F5344CB8AC3E}">
        <p14:creationId xmlns:p14="http://schemas.microsoft.com/office/powerpoint/2010/main" val="1117864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are not the DO-ERS,  We are the Managers,  We manage.   QUIT DOING, DOING, DOING. . . . and Manage</a:t>
            </a:r>
          </a:p>
          <a:p>
            <a:endParaRPr lang="en-US" dirty="0"/>
          </a:p>
        </p:txBody>
      </p:sp>
      <p:sp>
        <p:nvSpPr>
          <p:cNvPr id="4" name="Slide Number Placeholder 3"/>
          <p:cNvSpPr>
            <a:spLocks noGrp="1"/>
          </p:cNvSpPr>
          <p:nvPr>
            <p:ph type="sldNum" sz="quarter" idx="5"/>
          </p:nvPr>
        </p:nvSpPr>
        <p:spPr/>
        <p:txBody>
          <a:bodyPr/>
          <a:lstStyle/>
          <a:p>
            <a:fld id="{83C12EE3-9DB5-4359-978B-094F5A985F1F}" type="slidenum">
              <a:rPr lang="en-US" smtClean="0"/>
              <a:t>9</a:t>
            </a:fld>
            <a:endParaRPr lang="en-US"/>
          </a:p>
        </p:txBody>
      </p:sp>
    </p:spTree>
    <p:extLst>
      <p:ext uri="{BB962C8B-B14F-4D97-AF65-F5344CB8AC3E}">
        <p14:creationId xmlns:p14="http://schemas.microsoft.com/office/powerpoint/2010/main" val="3850178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Property Management was not started as a Legitimate Business</a:t>
            </a:r>
          </a:p>
          <a:p>
            <a:r>
              <a:rPr lang="en-US" dirty="0"/>
              <a:t>It was ancillary income to Real Estate Sales</a:t>
            </a:r>
          </a:p>
          <a:p>
            <a:r>
              <a:rPr lang="en-US" dirty="0"/>
              <a:t>Why do I say that?  If any business in the world had started their business with the anticipation of making it work on what we get paid Management Fees, they’d have been out of business in no time at all.</a:t>
            </a:r>
          </a:p>
          <a:p>
            <a:r>
              <a:rPr lang="en-US" dirty="0"/>
              <a:t>You and I have to figure out ways to make this a profitable business.</a:t>
            </a:r>
          </a:p>
          <a:p>
            <a:endParaRPr lang="en-US" dirty="0"/>
          </a:p>
          <a:p>
            <a:r>
              <a:rPr lang="en-US" dirty="0"/>
              <a:t>See I just wanted to sell homes when I started in Property Management.  In 2006, I had over 50 closings that year.  In 2007, I had 3.  James cannot survive on 3 sales per year unless one of them is a million dollar sale.  </a:t>
            </a:r>
          </a:p>
          <a:p>
            <a:r>
              <a:rPr lang="en-US" dirty="0"/>
              <a:t>So I didn’t want to leave Real Estate so I saw an opportunity to create for myself a JOB.  And Folks, I </a:t>
            </a:r>
            <a:r>
              <a:rPr lang="en-US" dirty="0" err="1"/>
              <a:t>gotta</a:t>
            </a:r>
            <a:r>
              <a:rPr lang="en-US" dirty="0"/>
              <a:t> tell you, Property Management is a J-O-B.</a:t>
            </a:r>
          </a:p>
          <a:p>
            <a:endParaRPr lang="en-US" dirty="0"/>
          </a:p>
        </p:txBody>
      </p:sp>
      <p:sp>
        <p:nvSpPr>
          <p:cNvPr id="4" name="Slide Number Placeholder 3"/>
          <p:cNvSpPr>
            <a:spLocks noGrp="1"/>
          </p:cNvSpPr>
          <p:nvPr>
            <p:ph type="sldNum" sz="quarter" idx="5"/>
          </p:nvPr>
        </p:nvSpPr>
        <p:spPr/>
        <p:txBody>
          <a:bodyPr/>
          <a:lstStyle/>
          <a:p>
            <a:fld id="{83C12EE3-9DB5-4359-978B-094F5A985F1F}" type="slidenum">
              <a:rPr lang="en-US" smtClean="0"/>
              <a:t>10</a:t>
            </a:fld>
            <a:endParaRPr lang="en-US"/>
          </a:p>
        </p:txBody>
      </p:sp>
    </p:spTree>
    <p:extLst>
      <p:ext uri="{BB962C8B-B14F-4D97-AF65-F5344CB8AC3E}">
        <p14:creationId xmlns:p14="http://schemas.microsoft.com/office/powerpoint/2010/main" val="1809743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all that said, let’s think of all the things that we do in Property Manager.  And these are things we do or have done JUST TO GET THE TENANT IN THE HOME.</a:t>
            </a:r>
          </a:p>
        </p:txBody>
      </p:sp>
      <p:sp>
        <p:nvSpPr>
          <p:cNvPr id="4" name="Slide Number Placeholder 3"/>
          <p:cNvSpPr>
            <a:spLocks noGrp="1"/>
          </p:cNvSpPr>
          <p:nvPr>
            <p:ph type="sldNum" sz="quarter" idx="5"/>
          </p:nvPr>
        </p:nvSpPr>
        <p:spPr/>
        <p:txBody>
          <a:bodyPr/>
          <a:lstStyle/>
          <a:p>
            <a:fld id="{83C12EE3-9DB5-4359-978B-094F5A985F1F}" type="slidenum">
              <a:rPr lang="en-US" smtClean="0"/>
              <a:t>11</a:t>
            </a:fld>
            <a:endParaRPr lang="en-US"/>
          </a:p>
        </p:txBody>
      </p:sp>
    </p:spTree>
    <p:extLst>
      <p:ext uri="{BB962C8B-B14F-4D97-AF65-F5344CB8AC3E}">
        <p14:creationId xmlns:p14="http://schemas.microsoft.com/office/powerpoint/2010/main" val="832295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 we start out, we have to wear a big portion of these hats in order to make a living.  AT some pint in time we have to decide what is important for US to do and what can we </a:t>
            </a:r>
            <a:r>
              <a:rPr lang="en-US" dirty="0" err="1"/>
              <a:t>outsoursce</a:t>
            </a:r>
            <a:r>
              <a:rPr lang="en-US" dirty="0"/>
              <a:t> and get reimbursed for.</a:t>
            </a:r>
          </a:p>
          <a:p>
            <a:endParaRPr lang="en-US" dirty="0"/>
          </a:p>
        </p:txBody>
      </p:sp>
      <p:sp>
        <p:nvSpPr>
          <p:cNvPr id="4" name="Slide Number Placeholder 3"/>
          <p:cNvSpPr>
            <a:spLocks noGrp="1"/>
          </p:cNvSpPr>
          <p:nvPr>
            <p:ph type="sldNum" sz="quarter" idx="5"/>
          </p:nvPr>
        </p:nvSpPr>
        <p:spPr/>
        <p:txBody>
          <a:bodyPr/>
          <a:lstStyle/>
          <a:p>
            <a:fld id="{83C12EE3-9DB5-4359-978B-094F5A985F1F}" type="slidenum">
              <a:rPr lang="en-US" smtClean="0"/>
              <a:t>12</a:t>
            </a:fld>
            <a:endParaRPr lang="en-US"/>
          </a:p>
        </p:txBody>
      </p:sp>
    </p:spTree>
    <p:extLst>
      <p:ext uri="{BB962C8B-B14F-4D97-AF65-F5344CB8AC3E}">
        <p14:creationId xmlns:p14="http://schemas.microsoft.com/office/powerpoint/2010/main" val="616695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you are trying to juggle all these things yourself, I can promise you, you are not smiling big like this gal is.  If you are doing doing doing all that yourself and have more than 25 doors, you will burn out.  Not to mention YOUR BUSINESS IS NOT SCALABLE.  If your business is not scalable, you will plateau and growth will in your business will come to a screeching halt.</a:t>
            </a:r>
          </a:p>
          <a:p>
            <a:endParaRPr lang="en-US" dirty="0"/>
          </a:p>
        </p:txBody>
      </p:sp>
      <p:sp>
        <p:nvSpPr>
          <p:cNvPr id="4" name="Slide Number Placeholder 3"/>
          <p:cNvSpPr>
            <a:spLocks noGrp="1"/>
          </p:cNvSpPr>
          <p:nvPr>
            <p:ph type="sldNum" sz="quarter" idx="5"/>
          </p:nvPr>
        </p:nvSpPr>
        <p:spPr/>
        <p:txBody>
          <a:bodyPr/>
          <a:lstStyle/>
          <a:p>
            <a:fld id="{83C12EE3-9DB5-4359-978B-094F5A985F1F}" type="slidenum">
              <a:rPr lang="en-US" smtClean="0"/>
              <a:t>13</a:t>
            </a:fld>
            <a:endParaRPr lang="en-US"/>
          </a:p>
        </p:txBody>
      </p:sp>
    </p:spTree>
    <p:extLst>
      <p:ext uri="{BB962C8B-B14F-4D97-AF65-F5344CB8AC3E}">
        <p14:creationId xmlns:p14="http://schemas.microsoft.com/office/powerpoint/2010/main" val="636179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A63A21-54ED-4777-AF24-67648E342DA5}" type="datetimeFigureOut">
              <a:rPr lang="en-US" smtClean="0"/>
              <a:t>9/18/2018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F364B-68EC-444A-9CC0-92EB0533ED2A}" type="slidenum">
              <a:rPr lang="en-US" smtClean="0"/>
              <a:t>‹#›</a:t>
            </a:fld>
            <a:endParaRPr lang="en-US"/>
          </a:p>
        </p:txBody>
      </p:sp>
    </p:spTree>
    <p:extLst>
      <p:ext uri="{BB962C8B-B14F-4D97-AF65-F5344CB8AC3E}">
        <p14:creationId xmlns:p14="http://schemas.microsoft.com/office/powerpoint/2010/main" val="788887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A63A21-54ED-4777-AF24-67648E342DA5}" type="datetimeFigureOut">
              <a:rPr lang="en-US" smtClean="0"/>
              <a:t>9/18/2018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F364B-68EC-444A-9CC0-92EB0533ED2A}" type="slidenum">
              <a:rPr lang="en-US" smtClean="0"/>
              <a:t>‹#›</a:t>
            </a:fld>
            <a:endParaRPr lang="en-US"/>
          </a:p>
        </p:txBody>
      </p:sp>
    </p:spTree>
    <p:extLst>
      <p:ext uri="{BB962C8B-B14F-4D97-AF65-F5344CB8AC3E}">
        <p14:creationId xmlns:p14="http://schemas.microsoft.com/office/powerpoint/2010/main" val="662103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A63A21-54ED-4777-AF24-67648E342DA5}" type="datetimeFigureOut">
              <a:rPr lang="en-US" smtClean="0"/>
              <a:t>9/18/2018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F364B-68EC-444A-9CC0-92EB0533ED2A}" type="slidenum">
              <a:rPr lang="en-US" smtClean="0"/>
              <a:t>‹#›</a:t>
            </a:fld>
            <a:endParaRPr lang="en-US"/>
          </a:p>
        </p:txBody>
      </p:sp>
    </p:spTree>
    <p:extLst>
      <p:ext uri="{BB962C8B-B14F-4D97-AF65-F5344CB8AC3E}">
        <p14:creationId xmlns:p14="http://schemas.microsoft.com/office/powerpoint/2010/main" val="4202988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A63A21-54ED-4777-AF24-67648E342DA5}" type="datetimeFigureOut">
              <a:rPr lang="en-US" smtClean="0"/>
              <a:t>9/18/2018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F364B-68EC-444A-9CC0-92EB0533ED2A}" type="slidenum">
              <a:rPr lang="en-US" smtClean="0"/>
              <a:t>‹#›</a:t>
            </a:fld>
            <a:endParaRPr lang="en-US"/>
          </a:p>
        </p:txBody>
      </p:sp>
    </p:spTree>
    <p:extLst>
      <p:ext uri="{BB962C8B-B14F-4D97-AF65-F5344CB8AC3E}">
        <p14:creationId xmlns:p14="http://schemas.microsoft.com/office/powerpoint/2010/main" val="3877215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A63A21-54ED-4777-AF24-67648E342DA5}" type="datetimeFigureOut">
              <a:rPr lang="en-US" smtClean="0"/>
              <a:t>9/18/2018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F364B-68EC-444A-9CC0-92EB0533ED2A}" type="slidenum">
              <a:rPr lang="en-US" smtClean="0"/>
              <a:t>‹#›</a:t>
            </a:fld>
            <a:endParaRPr lang="en-US"/>
          </a:p>
        </p:txBody>
      </p:sp>
    </p:spTree>
    <p:extLst>
      <p:ext uri="{BB962C8B-B14F-4D97-AF65-F5344CB8AC3E}">
        <p14:creationId xmlns:p14="http://schemas.microsoft.com/office/powerpoint/2010/main" val="3396892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A63A21-54ED-4777-AF24-67648E342DA5}" type="datetimeFigureOut">
              <a:rPr lang="en-US" smtClean="0"/>
              <a:t>9/18/2018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F364B-68EC-444A-9CC0-92EB0533ED2A}" type="slidenum">
              <a:rPr lang="en-US" smtClean="0"/>
              <a:t>‹#›</a:t>
            </a:fld>
            <a:endParaRPr lang="en-US"/>
          </a:p>
        </p:txBody>
      </p:sp>
    </p:spTree>
    <p:extLst>
      <p:ext uri="{BB962C8B-B14F-4D97-AF65-F5344CB8AC3E}">
        <p14:creationId xmlns:p14="http://schemas.microsoft.com/office/powerpoint/2010/main" val="2046548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A63A21-54ED-4777-AF24-67648E342DA5}" type="datetimeFigureOut">
              <a:rPr lang="en-US" smtClean="0"/>
              <a:t>9/18/2018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1F364B-68EC-444A-9CC0-92EB0533ED2A}" type="slidenum">
              <a:rPr lang="en-US" smtClean="0"/>
              <a:t>‹#›</a:t>
            </a:fld>
            <a:endParaRPr lang="en-US"/>
          </a:p>
        </p:txBody>
      </p:sp>
    </p:spTree>
    <p:extLst>
      <p:ext uri="{BB962C8B-B14F-4D97-AF65-F5344CB8AC3E}">
        <p14:creationId xmlns:p14="http://schemas.microsoft.com/office/powerpoint/2010/main" val="2047773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A63A21-54ED-4777-AF24-67648E342DA5}" type="datetimeFigureOut">
              <a:rPr lang="en-US" smtClean="0"/>
              <a:t>9/18/2018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1F364B-68EC-444A-9CC0-92EB0533ED2A}" type="slidenum">
              <a:rPr lang="en-US" smtClean="0"/>
              <a:t>‹#›</a:t>
            </a:fld>
            <a:endParaRPr lang="en-US"/>
          </a:p>
        </p:txBody>
      </p:sp>
    </p:spTree>
    <p:extLst>
      <p:ext uri="{BB962C8B-B14F-4D97-AF65-F5344CB8AC3E}">
        <p14:creationId xmlns:p14="http://schemas.microsoft.com/office/powerpoint/2010/main" val="1363753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A63A21-54ED-4777-AF24-67648E342DA5}" type="datetimeFigureOut">
              <a:rPr lang="en-US" smtClean="0"/>
              <a:t>9/18/2018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1F364B-68EC-444A-9CC0-92EB0533ED2A}" type="slidenum">
              <a:rPr lang="en-US" smtClean="0"/>
              <a:t>‹#›</a:t>
            </a:fld>
            <a:endParaRPr lang="en-US"/>
          </a:p>
        </p:txBody>
      </p:sp>
    </p:spTree>
    <p:extLst>
      <p:ext uri="{BB962C8B-B14F-4D97-AF65-F5344CB8AC3E}">
        <p14:creationId xmlns:p14="http://schemas.microsoft.com/office/powerpoint/2010/main" val="421618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A63A21-54ED-4777-AF24-67648E342DA5}" type="datetimeFigureOut">
              <a:rPr lang="en-US" smtClean="0"/>
              <a:t>9/18/2018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F364B-68EC-444A-9CC0-92EB0533ED2A}" type="slidenum">
              <a:rPr lang="en-US" smtClean="0"/>
              <a:t>‹#›</a:t>
            </a:fld>
            <a:endParaRPr lang="en-US"/>
          </a:p>
        </p:txBody>
      </p:sp>
    </p:spTree>
    <p:extLst>
      <p:ext uri="{BB962C8B-B14F-4D97-AF65-F5344CB8AC3E}">
        <p14:creationId xmlns:p14="http://schemas.microsoft.com/office/powerpoint/2010/main" val="964423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A63A21-54ED-4777-AF24-67648E342DA5}" type="datetimeFigureOut">
              <a:rPr lang="en-US" smtClean="0"/>
              <a:t>9/18/2018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F364B-68EC-444A-9CC0-92EB0533ED2A}" type="slidenum">
              <a:rPr lang="en-US" smtClean="0"/>
              <a:t>‹#›</a:t>
            </a:fld>
            <a:endParaRPr lang="en-US"/>
          </a:p>
        </p:txBody>
      </p:sp>
    </p:spTree>
    <p:extLst>
      <p:ext uri="{BB962C8B-B14F-4D97-AF65-F5344CB8AC3E}">
        <p14:creationId xmlns:p14="http://schemas.microsoft.com/office/powerpoint/2010/main" val="233031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0A63A21-54ED-4777-AF24-67648E342DA5}" type="datetimeFigureOut">
              <a:rPr lang="en-US" smtClean="0"/>
              <a:t>9/18/2018</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51F364B-68EC-444A-9CC0-92EB0533ED2A}" type="slidenum">
              <a:rPr lang="en-US" smtClean="0"/>
              <a:t>‹#›</a:t>
            </a:fld>
            <a:endParaRPr lang="en-US"/>
          </a:p>
        </p:txBody>
      </p:sp>
    </p:spTree>
    <p:extLst>
      <p:ext uri="{BB962C8B-B14F-4D97-AF65-F5344CB8AC3E}">
        <p14:creationId xmlns:p14="http://schemas.microsoft.com/office/powerpoint/2010/main" val="558622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9.tiff"/><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1.tiff"/><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mailto:JamesAlderson@me.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6.tiff"/></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referRelativeResize="0">
            <a:picLocks/>
          </p:cNvPicPr>
          <p:nvPr/>
        </p:nvPicPr>
        <p:blipFill rotWithShape="1">
          <a:blip r:embed="rId2" cstate="print">
            <a:extLst>
              <a:ext uri="{28A0092B-C50C-407E-A947-70E740481C1C}">
                <a14:useLocalDpi xmlns:a14="http://schemas.microsoft.com/office/drawing/2010/main" val="0"/>
              </a:ext>
            </a:extLst>
          </a:blip>
          <a:srcRect b="9638"/>
          <a:stretch/>
        </p:blipFill>
        <p:spPr>
          <a:xfrm>
            <a:off x="-5509" y="0"/>
            <a:ext cx="9155019" cy="5143500"/>
          </a:xfrm>
          <a:prstGeom prst="rect">
            <a:avLst/>
          </a:prstGeom>
        </p:spPr>
      </p:pic>
      <p:sp>
        <p:nvSpPr>
          <p:cNvPr id="12" name="Round Diagonal Corner Rectangle 11"/>
          <p:cNvSpPr/>
          <p:nvPr/>
        </p:nvSpPr>
        <p:spPr>
          <a:xfrm>
            <a:off x="341160" y="393513"/>
            <a:ext cx="8536517" cy="4229100"/>
          </a:xfrm>
          <a:prstGeom prst="round2DiagRect">
            <a:avLst/>
          </a:prstGeom>
          <a:solidFill>
            <a:schemeClr val="bg1">
              <a:lumMod val="95000"/>
              <a:alpha val="96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7418" y="742950"/>
            <a:ext cx="9144000" cy="1200329"/>
          </a:xfrm>
          <a:prstGeom prst="rect">
            <a:avLst/>
          </a:prstGeom>
          <a:noFill/>
        </p:spPr>
        <p:txBody>
          <a:bodyPr wrap="square" rtlCol="0">
            <a:spAutoFit/>
          </a:bodyPr>
          <a:lstStyle/>
          <a:p>
            <a:pPr algn="ctr"/>
            <a:r>
              <a:rPr lang="en-US" sz="7200" spc="600" dirty="0" smtClean="0">
                <a:latin typeface="Britannic Bold" panose="020B0903060703020204" pitchFamily="34" charset="0"/>
              </a:rPr>
              <a:t>WELCOME</a:t>
            </a:r>
            <a:endParaRPr lang="en-US" sz="6600" spc="600" dirty="0">
              <a:latin typeface="Britannic Bold" panose="020B0903060703020204" pitchFamily="34" charset="0"/>
            </a:endParaRPr>
          </a:p>
        </p:txBody>
      </p:sp>
      <p:sp>
        <p:nvSpPr>
          <p:cNvPr id="15" name="TextBox 14"/>
          <p:cNvSpPr txBox="1"/>
          <p:nvPr/>
        </p:nvSpPr>
        <p:spPr>
          <a:xfrm>
            <a:off x="40174" y="2192000"/>
            <a:ext cx="9149509" cy="1446550"/>
          </a:xfrm>
          <a:prstGeom prst="rect">
            <a:avLst/>
          </a:prstGeom>
          <a:noFill/>
        </p:spPr>
        <p:txBody>
          <a:bodyPr wrap="square" rtlCol="0">
            <a:spAutoFit/>
          </a:bodyPr>
          <a:lstStyle/>
          <a:p>
            <a:pPr algn="ctr"/>
            <a:r>
              <a:rPr lang="en-US" sz="4400" spc="300" dirty="0" smtClean="0">
                <a:latin typeface="Chaparral Pro" pitchFamily="18" charset="0"/>
              </a:rPr>
              <a:t>30</a:t>
            </a:r>
            <a:r>
              <a:rPr lang="en-US" sz="4400" spc="300" baseline="30000" dirty="0" smtClean="0">
                <a:latin typeface="Chaparral Pro" pitchFamily="18" charset="0"/>
              </a:rPr>
              <a:t>th</a:t>
            </a:r>
            <a:r>
              <a:rPr lang="en-US" sz="4400" spc="300" dirty="0" smtClean="0">
                <a:latin typeface="Chaparral Pro" pitchFamily="18" charset="0"/>
              </a:rPr>
              <a:t> Annual </a:t>
            </a:r>
          </a:p>
          <a:p>
            <a:pPr algn="ctr"/>
            <a:r>
              <a:rPr lang="en-US" sz="4400" spc="300" dirty="0" smtClean="0">
                <a:latin typeface="Chaparral Pro" pitchFamily="18" charset="0"/>
              </a:rPr>
              <a:t>Convention &amp; Trade Show</a:t>
            </a:r>
            <a:endParaRPr lang="en-US" sz="4400" spc="300" dirty="0">
              <a:latin typeface="Chaparral Pro" pitchFamily="18" charset="0"/>
            </a:endParaRPr>
          </a:p>
        </p:txBody>
      </p:sp>
      <p:pic>
        <p:nvPicPr>
          <p:cNvPr id="1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3943350"/>
            <a:ext cx="1907822"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3367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mbeale\Desktop\2powerpointbackgroun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80CE0E72-891E-9747-AD61-77AFFF55291D}"/>
              </a:ext>
            </a:extLst>
          </p:cNvPr>
          <p:cNvSpPr txBox="1"/>
          <p:nvPr/>
        </p:nvSpPr>
        <p:spPr>
          <a:xfrm>
            <a:off x="1" y="2400300"/>
            <a:ext cx="9143998" cy="1354217"/>
          </a:xfrm>
          <a:prstGeom prst="rect">
            <a:avLst/>
          </a:prstGeom>
          <a:noFill/>
        </p:spPr>
        <p:txBody>
          <a:bodyPr wrap="square" rtlCol="0">
            <a:spAutoFit/>
          </a:bodyPr>
          <a:lstStyle/>
          <a:p>
            <a:endParaRPr lang="en-US" dirty="0"/>
          </a:p>
          <a:p>
            <a:endParaRPr lang="en-US" dirty="0"/>
          </a:p>
          <a:p>
            <a:pPr algn="ctr"/>
            <a:r>
              <a:rPr lang="en-US" sz="2800" b="1" dirty="0"/>
              <a:t>It is mine &amp; your job to turn that around and make it work.</a:t>
            </a:r>
          </a:p>
          <a:p>
            <a:endParaRPr lang="en-US" dirty="0"/>
          </a:p>
        </p:txBody>
      </p:sp>
      <p:sp>
        <p:nvSpPr>
          <p:cNvPr id="3" name="TextBox 2">
            <a:extLst>
              <a:ext uri="{FF2B5EF4-FFF2-40B4-BE49-F238E27FC236}">
                <a16:creationId xmlns:a16="http://schemas.microsoft.com/office/drawing/2014/main" xmlns="" id="{FF803505-4AE8-8647-BD36-3A94858016CD}"/>
              </a:ext>
            </a:extLst>
          </p:cNvPr>
          <p:cNvSpPr txBox="1"/>
          <p:nvPr/>
        </p:nvSpPr>
        <p:spPr>
          <a:xfrm>
            <a:off x="1672937" y="285750"/>
            <a:ext cx="5798126" cy="707886"/>
          </a:xfrm>
          <a:prstGeom prst="rect">
            <a:avLst/>
          </a:prstGeom>
          <a:noFill/>
        </p:spPr>
        <p:txBody>
          <a:bodyPr wrap="none" rtlCol="0">
            <a:spAutoFit/>
          </a:bodyPr>
          <a:lstStyle/>
          <a:p>
            <a:r>
              <a:rPr lang="en-US" sz="4000" b="1" dirty="0">
                <a:effectLst>
                  <a:outerShdw blurRad="38100" dist="38100" dir="2700000" algn="tl">
                    <a:srgbClr val="000000">
                      <a:alpha val="43137"/>
                    </a:srgbClr>
                  </a:outerShdw>
                </a:effectLst>
              </a:rPr>
              <a:t>PROPERTY MANAGEMENT</a:t>
            </a:r>
          </a:p>
        </p:txBody>
      </p:sp>
      <p:sp>
        <p:nvSpPr>
          <p:cNvPr id="5" name="TextBox 4">
            <a:extLst>
              <a:ext uri="{FF2B5EF4-FFF2-40B4-BE49-F238E27FC236}">
                <a16:creationId xmlns:a16="http://schemas.microsoft.com/office/drawing/2014/main" xmlns="" id="{44C2E802-61F5-744C-B44C-7119C19A1B65}"/>
              </a:ext>
            </a:extLst>
          </p:cNvPr>
          <p:cNvSpPr txBox="1"/>
          <p:nvPr/>
        </p:nvSpPr>
        <p:spPr>
          <a:xfrm>
            <a:off x="1478204" y="1375974"/>
            <a:ext cx="6187591" cy="461665"/>
          </a:xfrm>
          <a:prstGeom prst="rect">
            <a:avLst/>
          </a:prstGeom>
          <a:noFill/>
        </p:spPr>
        <p:txBody>
          <a:bodyPr wrap="none" rtlCol="0">
            <a:spAutoFit/>
          </a:bodyPr>
          <a:lstStyle/>
          <a:p>
            <a:r>
              <a:rPr lang="en-US" sz="2400" b="1" dirty="0"/>
              <a:t>Started as Ancillary income to Real Estate Sales</a:t>
            </a:r>
          </a:p>
        </p:txBody>
      </p:sp>
      <p:sp>
        <p:nvSpPr>
          <p:cNvPr id="7" name="TextBox 6">
            <a:extLst>
              <a:ext uri="{FF2B5EF4-FFF2-40B4-BE49-F238E27FC236}">
                <a16:creationId xmlns:a16="http://schemas.microsoft.com/office/drawing/2014/main" xmlns="" id="{6E418F20-4F3D-7449-B747-505F795F7004}"/>
              </a:ext>
            </a:extLst>
          </p:cNvPr>
          <p:cNvSpPr txBox="1"/>
          <p:nvPr/>
        </p:nvSpPr>
        <p:spPr>
          <a:xfrm>
            <a:off x="3054436" y="2048530"/>
            <a:ext cx="3035126" cy="523220"/>
          </a:xfrm>
          <a:prstGeom prst="rect">
            <a:avLst/>
          </a:prstGeom>
          <a:noFill/>
        </p:spPr>
        <p:txBody>
          <a:bodyPr wrap="none" rtlCol="0">
            <a:spAutoFit/>
          </a:bodyPr>
          <a:lstStyle/>
          <a:p>
            <a:r>
              <a:rPr lang="en-US" sz="2800" b="1" dirty="0"/>
              <a:t>Illegitimate</a:t>
            </a:r>
            <a:r>
              <a:rPr lang="en-US" dirty="0"/>
              <a:t> </a:t>
            </a:r>
            <a:r>
              <a:rPr lang="en-US" sz="2400" b="1" dirty="0"/>
              <a:t>Business</a:t>
            </a:r>
            <a:endParaRPr lang="en-US" b="1" dirty="0"/>
          </a:p>
        </p:txBody>
      </p:sp>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5197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7A7518-DC85-F84A-9A0C-7B2B7CA30AA2}"/>
              </a:ext>
            </a:extLst>
          </p:cNvPr>
          <p:cNvSpPr>
            <a:spLocks noGrp="1"/>
          </p:cNvSpPr>
          <p:nvPr>
            <p:ph type="title"/>
          </p:nvPr>
        </p:nvSpPr>
        <p:spPr>
          <a:xfrm>
            <a:off x="0" y="1"/>
            <a:ext cx="9144000" cy="971549"/>
          </a:xfrm>
          <a:solidFill>
            <a:srgbClr val="C00000"/>
          </a:solidFill>
        </p:spPr>
        <p:txBody>
          <a:bodyPr>
            <a:noAutofit/>
          </a:bodyPr>
          <a:lstStyle/>
          <a:p>
            <a:pPr algn="ctr"/>
            <a:r>
              <a:rPr lang="en-US" sz="3600" dirty="0">
                <a:solidFill>
                  <a:schemeClr val="bg1"/>
                </a:solidFill>
                <a:latin typeface="Arial Rounded MT Bold" panose="020F0704030504030204" pitchFamily="34" charset="77"/>
              </a:rPr>
              <a:t>Property Management </a:t>
            </a:r>
            <a:r>
              <a:rPr lang="en-US" sz="3600" dirty="0" smtClean="0">
                <a:solidFill>
                  <a:schemeClr val="bg1"/>
                </a:solidFill>
                <a:latin typeface="Arial Rounded MT Bold" panose="020F0704030504030204" pitchFamily="34" charset="77"/>
              </a:rPr>
              <a:t/>
            </a:r>
            <a:br>
              <a:rPr lang="en-US" sz="3600" dirty="0" smtClean="0">
                <a:solidFill>
                  <a:schemeClr val="bg1"/>
                </a:solidFill>
                <a:latin typeface="Arial Rounded MT Bold" panose="020F0704030504030204" pitchFamily="34" charset="77"/>
              </a:rPr>
            </a:br>
            <a:r>
              <a:rPr lang="en-US" sz="3600" dirty="0" smtClean="0">
                <a:solidFill>
                  <a:schemeClr val="bg1"/>
                </a:solidFill>
                <a:latin typeface="Arial Rounded MT Bold" panose="020F0704030504030204" pitchFamily="34" charset="77"/>
              </a:rPr>
              <a:t>Responsibilities </a:t>
            </a:r>
            <a:r>
              <a:rPr lang="en-US" sz="3600" dirty="0">
                <a:solidFill>
                  <a:schemeClr val="bg1"/>
                </a:solidFill>
                <a:latin typeface="Arial Rounded MT Bold" panose="020F0704030504030204" pitchFamily="34" charset="77"/>
              </a:rPr>
              <a:t>inside that J-O-B</a:t>
            </a:r>
          </a:p>
        </p:txBody>
      </p:sp>
      <p:sp>
        <p:nvSpPr>
          <p:cNvPr id="3" name="Content Placeholder 2">
            <a:extLst>
              <a:ext uri="{FF2B5EF4-FFF2-40B4-BE49-F238E27FC236}">
                <a16:creationId xmlns:a16="http://schemas.microsoft.com/office/drawing/2014/main" xmlns="" id="{02A8F5E4-021F-A549-A7D8-1B16F52AFB22}"/>
              </a:ext>
            </a:extLst>
          </p:cNvPr>
          <p:cNvSpPr>
            <a:spLocks noGrp="1"/>
          </p:cNvSpPr>
          <p:nvPr>
            <p:ph idx="1"/>
          </p:nvPr>
        </p:nvSpPr>
        <p:spPr>
          <a:xfrm>
            <a:off x="2895600" y="1085850"/>
            <a:ext cx="4038600" cy="3543300"/>
          </a:xfrm>
        </p:spPr>
        <p:txBody>
          <a:bodyPr numCol="1">
            <a:normAutofit fontScale="85000" lnSpcReduction="20000"/>
          </a:bodyPr>
          <a:lstStyle/>
          <a:p>
            <a:pPr>
              <a:buFont typeface="Courier New" panose="02070309020205020404" pitchFamily="49" charset="0"/>
              <a:buChar char="o"/>
            </a:pPr>
            <a:r>
              <a:rPr lang="en-US" sz="2000" dirty="0"/>
              <a:t>Set up Website</a:t>
            </a:r>
          </a:p>
          <a:p>
            <a:pPr>
              <a:buFont typeface="Courier New" panose="02070309020205020404" pitchFamily="49" charset="0"/>
              <a:buChar char="o"/>
            </a:pPr>
            <a:r>
              <a:rPr lang="en-US" sz="2000" dirty="0"/>
              <a:t>Distribute Signs &amp; Lockboxes</a:t>
            </a:r>
          </a:p>
          <a:p>
            <a:pPr>
              <a:buFont typeface="Courier New" panose="02070309020205020404" pitchFamily="49" charset="0"/>
              <a:buChar char="o"/>
            </a:pPr>
            <a:r>
              <a:rPr lang="en-US" sz="2000" dirty="0"/>
              <a:t>Advertise Property (MLS)</a:t>
            </a:r>
          </a:p>
          <a:p>
            <a:pPr>
              <a:buFont typeface="Courier New" panose="02070309020205020404" pitchFamily="49" charset="0"/>
              <a:buChar char="o"/>
            </a:pPr>
            <a:r>
              <a:rPr lang="en-US" sz="2000" dirty="0"/>
              <a:t>Do Move in Report</a:t>
            </a:r>
          </a:p>
          <a:p>
            <a:pPr>
              <a:buFont typeface="Courier New" panose="02070309020205020404" pitchFamily="49" charset="0"/>
              <a:buChar char="o"/>
            </a:pPr>
            <a:r>
              <a:rPr lang="en-US" sz="2000" dirty="0"/>
              <a:t>Take Applications</a:t>
            </a:r>
          </a:p>
          <a:p>
            <a:pPr>
              <a:buFont typeface="Courier New" panose="02070309020205020404" pitchFamily="49" charset="0"/>
              <a:buChar char="o"/>
            </a:pPr>
            <a:r>
              <a:rPr lang="en-US" sz="2000" dirty="0"/>
              <a:t>Screen Tenants</a:t>
            </a:r>
          </a:p>
          <a:p>
            <a:pPr>
              <a:buFont typeface="Courier New" panose="02070309020205020404" pitchFamily="49" charset="0"/>
              <a:buChar char="o"/>
            </a:pPr>
            <a:r>
              <a:rPr lang="en-US" sz="2000" dirty="0"/>
              <a:t>Collect Security Deposit</a:t>
            </a:r>
          </a:p>
          <a:p>
            <a:pPr>
              <a:buFont typeface="Courier New" panose="02070309020205020404" pitchFamily="49" charset="0"/>
              <a:buChar char="o"/>
            </a:pPr>
            <a:r>
              <a:rPr lang="en-US" sz="2000" dirty="0"/>
              <a:t>Draw up Lease</a:t>
            </a:r>
          </a:p>
          <a:p>
            <a:pPr>
              <a:buFont typeface="Courier New" panose="02070309020205020404" pitchFamily="49" charset="0"/>
              <a:buChar char="o"/>
            </a:pPr>
            <a:r>
              <a:rPr lang="en-US" sz="2000" dirty="0"/>
              <a:t>Get Lease Signed</a:t>
            </a:r>
          </a:p>
          <a:p>
            <a:pPr>
              <a:buFont typeface="Courier New" panose="02070309020205020404" pitchFamily="49" charset="0"/>
              <a:buChar char="o"/>
            </a:pPr>
            <a:r>
              <a:rPr lang="en-US" sz="2000" dirty="0"/>
              <a:t>Collect First Month’s Rent</a:t>
            </a:r>
          </a:p>
          <a:p>
            <a:pPr>
              <a:buFont typeface="Courier New" panose="02070309020205020404" pitchFamily="49" charset="0"/>
              <a:buChar char="o"/>
            </a:pPr>
            <a:r>
              <a:rPr lang="en-US" sz="2000" dirty="0"/>
              <a:t>Provide Keys</a:t>
            </a:r>
          </a:p>
          <a:p>
            <a:pPr>
              <a:buFont typeface="Courier New" panose="02070309020205020404" pitchFamily="49" charset="0"/>
              <a:buChar char="o"/>
            </a:pPr>
            <a:r>
              <a:rPr lang="en-US" sz="2000" dirty="0"/>
              <a:t>Collect Tenant </a:t>
            </a:r>
            <a:r>
              <a:rPr lang="en-US" sz="2000" dirty="0" err="1"/>
              <a:t>WalkThru</a:t>
            </a:r>
            <a:r>
              <a:rPr lang="en-US" sz="2000" dirty="0"/>
              <a:t> Report</a:t>
            </a:r>
          </a:p>
          <a:p>
            <a:pPr>
              <a:buFont typeface="Courier New" panose="02070309020205020404" pitchFamily="49" charset="0"/>
              <a:buChar char="o"/>
            </a:pPr>
            <a:r>
              <a:rPr lang="en-US" sz="2000" dirty="0"/>
              <a:t>Pick Up Sign &amp; Lockbox</a:t>
            </a:r>
          </a:p>
          <a:p>
            <a:pPr marL="0" indent="0">
              <a:buNone/>
            </a:pPr>
            <a:endParaRPr lang="en-US" sz="7200" dirty="0"/>
          </a:p>
          <a:p>
            <a:endParaRPr lang="en-US" dirty="0"/>
          </a:p>
          <a:p>
            <a:endParaRPr lang="en-US" dirty="0"/>
          </a:p>
          <a:p>
            <a:endParaRPr lang="en-US" dirty="0"/>
          </a:p>
          <a:p>
            <a:endParaRPr lang="en-US" dirty="0"/>
          </a:p>
        </p:txBody>
      </p:sp>
      <p:sp>
        <p:nvSpPr>
          <p:cNvPr id="4" name="TextBox 3">
            <a:extLst>
              <a:ext uri="{FF2B5EF4-FFF2-40B4-BE49-F238E27FC236}">
                <a16:creationId xmlns:a16="http://schemas.microsoft.com/office/drawing/2014/main" xmlns="" id="{BD76D059-A017-664E-916B-756004302DA1}"/>
              </a:ext>
            </a:extLst>
          </p:cNvPr>
          <p:cNvSpPr txBox="1"/>
          <p:nvPr/>
        </p:nvSpPr>
        <p:spPr>
          <a:xfrm>
            <a:off x="2590800" y="4629150"/>
            <a:ext cx="4419600" cy="461665"/>
          </a:xfrm>
          <a:prstGeom prst="rect">
            <a:avLst/>
          </a:prstGeom>
          <a:noFill/>
        </p:spPr>
        <p:txBody>
          <a:bodyPr wrap="square" rtlCol="0">
            <a:spAutoFit/>
          </a:bodyPr>
          <a:lstStyle/>
          <a:p>
            <a:r>
              <a:rPr lang="en-US" sz="2400" b="1" dirty="0"/>
              <a:t>Just To Get the Tenant Moved In</a:t>
            </a:r>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3232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7A7518-DC85-F84A-9A0C-7B2B7CA30AA2}"/>
              </a:ext>
            </a:extLst>
          </p:cNvPr>
          <p:cNvSpPr>
            <a:spLocks noGrp="1"/>
          </p:cNvSpPr>
          <p:nvPr>
            <p:ph type="title"/>
          </p:nvPr>
        </p:nvSpPr>
        <p:spPr>
          <a:xfrm>
            <a:off x="0" y="1"/>
            <a:ext cx="9144000" cy="971549"/>
          </a:xfrm>
          <a:solidFill>
            <a:srgbClr val="C00000"/>
          </a:solidFill>
        </p:spPr>
        <p:txBody>
          <a:bodyPr>
            <a:noAutofit/>
          </a:bodyPr>
          <a:lstStyle/>
          <a:p>
            <a:pPr algn="ctr"/>
            <a:r>
              <a:rPr lang="en-US" sz="3600" dirty="0">
                <a:solidFill>
                  <a:schemeClr val="bg1"/>
                </a:solidFill>
                <a:latin typeface="Arial Rounded MT Bold" panose="020F0704030504030204" pitchFamily="34" charset="77"/>
              </a:rPr>
              <a:t>Property Management </a:t>
            </a:r>
            <a:r>
              <a:rPr lang="en-US" sz="3600" dirty="0" smtClean="0">
                <a:solidFill>
                  <a:schemeClr val="bg1"/>
                </a:solidFill>
                <a:latin typeface="Arial Rounded MT Bold" panose="020F0704030504030204" pitchFamily="34" charset="77"/>
              </a:rPr>
              <a:t/>
            </a:r>
            <a:br>
              <a:rPr lang="en-US" sz="3600" dirty="0" smtClean="0">
                <a:solidFill>
                  <a:schemeClr val="bg1"/>
                </a:solidFill>
                <a:latin typeface="Arial Rounded MT Bold" panose="020F0704030504030204" pitchFamily="34" charset="77"/>
              </a:rPr>
            </a:br>
            <a:r>
              <a:rPr lang="en-US" sz="3600" dirty="0" smtClean="0">
                <a:solidFill>
                  <a:schemeClr val="bg1"/>
                </a:solidFill>
                <a:latin typeface="Arial Rounded MT Bold" panose="020F0704030504030204" pitchFamily="34" charset="77"/>
              </a:rPr>
              <a:t>Responsibilities </a:t>
            </a:r>
            <a:r>
              <a:rPr lang="en-US" sz="3600" dirty="0">
                <a:solidFill>
                  <a:schemeClr val="bg1"/>
                </a:solidFill>
                <a:latin typeface="Arial Rounded MT Bold" panose="020F0704030504030204" pitchFamily="34" charset="77"/>
              </a:rPr>
              <a:t>inside that J-O-B</a:t>
            </a:r>
          </a:p>
        </p:txBody>
      </p:sp>
      <p:sp>
        <p:nvSpPr>
          <p:cNvPr id="3" name="Content Placeholder 2">
            <a:extLst>
              <a:ext uri="{FF2B5EF4-FFF2-40B4-BE49-F238E27FC236}">
                <a16:creationId xmlns:a16="http://schemas.microsoft.com/office/drawing/2014/main" xmlns="" id="{02A8F5E4-021F-A549-A7D8-1B16F52AFB22}"/>
              </a:ext>
            </a:extLst>
          </p:cNvPr>
          <p:cNvSpPr>
            <a:spLocks noGrp="1"/>
          </p:cNvSpPr>
          <p:nvPr>
            <p:ph idx="1"/>
          </p:nvPr>
        </p:nvSpPr>
        <p:spPr>
          <a:xfrm>
            <a:off x="3200400" y="1123950"/>
            <a:ext cx="4800600" cy="3372302"/>
          </a:xfrm>
        </p:spPr>
        <p:txBody>
          <a:bodyPr numCol="1">
            <a:normAutofit fontScale="77500" lnSpcReduction="20000"/>
          </a:bodyPr>
          <a:lstStyle/>
          <a:p>
            <a:pPr>
              <a:buFont typeface="Courier New" panose="02070309020205020404" pitchFamily="49" charset="0"/>
              <a:buChar char="o"/>
            </a:pPr>
            <a:r>
              <a:rPr lang="en-US" sz="2000" dirty="0"/>
              <a:t>Take Maintenance Requests</a:t>
            </a:r>
          </a:p>
          <a:p>
            <a:pPr>
              <a:buFont typeface="Courier New" panose="02070309020205020404" pitchFamily="49" charset="0"/>
              <a:buChar char="o"/>
            </a:pPr>
            <a:r>
              <a:rPr lang="en-US" sz="2000" dirty="0"/>
              <a:t>Make Work Orders</a:t>
            </a:r>
          </a:p>
          <a:p>
            <a:pPr>
              <a:buFont typeface="Courier New" panose="02070309020205020404" pitchFamily="49" charset="0"/>
              <a:buChar char="o"/>
            </a:pPr>
            <a:r>
              <a:rPr lang="en-US" sz="2000" dirty="0"/>
              <a:t>Contact Vendors</a:t>
            </a:r>
          </a:p>
          <a:p>
            <a:pPr>
              <a:buFont typeface="Courier New" panose="02070309020205020404" pitchFamily="49" charset="0"/>
              <a:buChar char="o"/>
            </a:pPr>
            <a:r>
              <a:rPr lang="en-US" sz="2000" dirty="0"/>
              <a:t>Follow Up with Vendors</a:t>
            </a:r>
          </a:p>
          <a:p>
            <a:pPr>
              <a:buFont typeface="Courier New" panose="02070309020205020404" pitchFamily="49" charset="0"/>
              <a:buChar char="o"/>
            </a:pPr>
            <a:r>
              <a:rPr lang="en-US" sz="2000" dirty="0"/>
              <a:t>Drive By Houses</a:t>
            </a:r>
          </a:p>
          <a:p>
            <a:pPr>
              <a:buFont typeface="Courier New" panose="02070309020205020404" pitchFamily="49" charset="0"/>
              <a:buChar char="o"/>
            </a:pPr>
            <a:r>
              <a:rPr lang="en-US" sz="2000" dirty="0"/>
              <a:t>Collect Rents (or Not)</a:t>
            </a:r>
          </a:p>
          <a:p>
            <a:pPr>
              <a:buFont typeface="Courier New" panose="02070309020205020404" pitchFamily="49" charset="0"/>
              <a:buChar char="o"/>
            </a:pPr>
            <a:r>
              <a:rPr lang="en-US" sz="2000" dirty="0"/>
              <a:t>Add Late Fees</a:t>
            </a:r>
          </a:p>
          <a:p>
            <a:pPr>
              <a:buFont typeface="Courier New" panose="02070309020205020404" pitchFamily="49" charset="0"/>
              <a:buChar char="o"/>
            </a:pPr>
            <a:r>
              <a:rPr lang="en-US" sz="2000" dirty="0"/>
              <a:t>Send Eviction notices</a:t>
            </a:r>
          </a:p>
          <a:p>
            <a:pPr>
              <a:buFont typeface="Courier New" panose="02070309020205020404" pitchFamily="49" charset="0"/>
              <a:buChar char="o"/>
            </a:pPr>
            <a:r>
              <a:rPr lang="en-US" sz="2000" dirty="0"/>
              <a:t>Go to Court</a:t>
            </a:r>
          </a:p>
          <a:p>
            <a:pPr>
              <a:buFont typeface="Courier New" panose="02070309020205020404" pitchFamily="49" charset="0"/>
              <a:buChar char="o"/>
            </a:pPr>
            <a:r>
              <a:rPr lang="en-US" sz="2000" dirty="0"/>
              <a:t>File for Writ of Possession</a:t>
            </a:r>
          </a:p>
          <a:p>
            <a:pPr>
              <a:buFont typeface="Courier New" panose="02070309020205020404" pitchFamily="49" charset="0"/>
              <a:buChar char="o"/>
            </a:pPr>
            <a:r>
              <a:rPr lang="en-US" sz="2000" dirty="0"/>
              <a:t>Set up ”Sidewalk Party”</a:t>
            </a:r>
          </a:p>
          <a:p>
            <a:pPr>
              <a:buFont typeface="Courier New" panose="02070309020205020404" pitchFamily="49" charset="0"/>
              <a:buChar char="o"/>
            </a:pPr>
            <a:r>
              <a:rPr lang="en-US" sz="2000" dirty="0"/>
              <a:t>Get house Rent Ready</a:t>
            </a:r>
          </a:p>
          <a:p>
            <a:pPr>
              <a:buFont typeface="Courier New" panose="02070309020205020404" pitchFamily="49" charset="0"/>
              <a:buChar char="o"/>
            </a:pPr>
            <a:r>
              <a:rPr lang="en-US" sz="2000" b="1" dirty="0"/>
              <a:t>REPEAT</a:t>
            </a:r>
          </a:p>
          <a:p>
            <a:pPr marL="0" indent="0">
              <a:buNone/>
            </a:pPr>
            <a:endParaRPr lang="en-US" sz="7200" dirty="0"/>
          </a:p>
          <a:p>
            <a:pPr>
              <a:buFont typeface="Courier New" panose="02070309020205020404" pitchFamily="49" charset="0"/>
              <a:buChar char="o"/>
            </a:pPr>
            <a:endParaRPr lang="en-US" dirty="0"/>
          </a:p>
          <a:p>
            <a:endParaRPr lang="en-US" dirty="0"/>
          </a:p>
          <a:p>
            <a:endParaRPr lang="en-US" dirty="0"/>
          </a:p>
          <a:p>
            <a:endParaRPr lang="en-US" dirty="0"/>
          </a:p>
        </p:txBody>
      </p:sp>
      <p:sp>
        <p:nvSpPr>
          <p:cNvPr id="4" name="TextBox 3">
            <a:extLst>
              <a:ext uri="{FF2B5EF4-FFF2-40B4-BE49-F238E27FC236}">
                <a16:creationId xmlns:a16="http://schemas.microsoft.com/office/drawing/2014/main" xmlns="" id="{BD76D059-A017-664E-916B-756004302DA1}"/>
              </a:ext>
            </a:extLst>
          </p:cNvPr>
          <p:cNvSpPr txBox="1"/>
          <p:nvPr/>
        </p:nvSpPr>
        <p:spPr>
          <a:xfrm>
            <a:off x="2057400" y="4570373"/>
            <a:ext cx="5105400" cy="369332"/>
          </a:xfrm>
          <a:prstGeom prst="rect">
            <a:avLst/>
          </a:prstGeom>
          <a:noFill/>
        </p:spPr>
        <p:txBody>
          <a:bodyPr wrap="square" rtlCol="0">
            <a:spAutoFit/>
          </a:bodyPr>
          <a:lstStyle/>
          <a:p>
            <a:r>
              <a:rPr lang="en-US" b="1" dirty="0"/>
              <a:t>Doing, Doing, Doing . . . Property Management</a:t>
            </a:r>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0038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1" y="0"/>
            <a:ext cx="9143999"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4514850"/>
            <a:ext cx="15240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xmlns="" id="{04E71767-DE86-A94F-94CA-881B69206EB6}"/>
              </a:ext>
            </a:extLst>
          </p:cNvPr>
          <p:cNvPicPr>
            <a:picLocks noChangeAspect="1"/>
          </p:cNvPicPr>
          <p:nvPr/>
        </p:nvPicPr>
        <p:blipFill>
          <a:blip r:embed="rId5"/>
          <a:stretch>
            <a:fillRect/>
          </a:stretch>
        </p:blipFill>
        <p:spPr>
          <a:xfrm>
            <a:off x="-288598" y="0"/>
            <a:ext cx="9721196" cy="5143500"/>
          </a:xfrm>
          <a:prstGeom prst="rect">
            <a:avLst/>
          </a:prstGeom>
        </p:spPr>
      </p:pic>
    </p:spTree>
    <p:extLst>
      <p:ext uri="{BB962C8B-B14F-4D97-AF65-F5344CB8AC3E}">
        <p14:creationId xmlns:p14="http://schemas.microsoft.com/office/powerpoint/2010/main" val="1561918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mbeale\Desktop\powerpointbackground.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891"/>
          <a:stretch/>
        </p:blipFill>
        <p:spPr bwMode="auto">
          <a:xfrm>
            <a:off x="1" y="0"/>
            <a:ext cx="9143999"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4514850"/>
            <a:ext cx="15240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xmlns="" id="{BA8E0089-E588-B742-9CAF-B04849E48A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8219" cy="5133171"/>
          </a:xfrm>
          <a:prstGeom prst="rect">
            <a:avLst/>
          </a:prstGeom>
        </p:spPr>
      </p:pic>
      <p:sp>
        <p:nvSpPr>
          <p:cNvPr id="5" name="TextBox 4">
            <a:extLst>
              <a:ext uri="{FF2B5EF4-FFF2-40B4-BE49-F238E27FC236}">
                <a16:creationId xmlns:a16="http://schemas.microsoft.com/office/drawing/2014/main" xmlns="" id="{AC0C92C1-E457-7742-8D5B-B1D19EDA76D9}"/>
              </a:ext>
            </a:extLst>
          </p:cNvPr>
          <p:cNvSpPr txBox="1"/>
          <p:nvPr/>
        </p:nvSpPr>
        <p:spPr>
          <a:xfrm>
            <a:off x="757780" y="972034"/>
            <a:ext cx="3657600" cy="400110"/>
          </a:xfrm>
          <a:prstGeom prst="rect">
            <a:avLst/>
          </a:prstGeom>
          <a:noFill/>
        </p:spPr>
        <p:txBody>
          <a:bodyPr wrap="square" rtlCol="0">
            <a:spAutoFit/>
          </a:bodyPr>
          <a:lstStyle/>
          <a:p>
            <a:r>
              <a:rPr lang="en-US" sz="2000" b="1" dirty="0"/>
              <a:t>*  Not Automatic – Takes Work</a:t>
            </a:r>
          </a:p>
        </p:txBody>
      </p:sp>
      <p:sp>
        <p:nvSpPr>
          <p:cNvPr id="7" name="TextBox 6">
            <a:extLst>
              <a:ext uri="{FF2B5EF4-FFF2-40B4-BE49-F238E27FC236}">
                <a16:creationId xmlns:a16="http://schemas.microsoft.com/office/drawing/2014/main" xmlns="" id="{D9C49662-9C29-ED49-B30A-4295143A2369}"/>
              </a:ext>
            </a:extLst>
          </p:cNvPr>
          <p:cNvSpPr txBox="1"/>
          <p:nvPr/>
        </p:nvSpPr>
        <p:spPr>
          <a:xfrm>
            <a:off x="757780" y="1413005"/>
            <a:ext cx="5262020" cy="400110"/>
          </a:xfrm>
          <a:prstGeom prst="rect">
            <a:avLst/>
          </a:prstGeom>
          <a:noFill/>
        </p:spPr>
        <p:txBody>
          <a:bodyPr wrap="square" rtlCol="0">
            <a:spAutoFit/>
          </a:bodyPr>
          <a:lstStyle/>
          <a:p>
            <a:r>
              <a:rPr lang="en-US" sz="2000" b="1" dirty="0"/>
              <a:t>*  Seldom comes Accidentally – Takes Follow Up</a:t>
            </a:r>
          </a:p>
        </p:txBody>
      </p:sp>
      <p:sp>
        <p:nvSpPr>
          <p:cNvPr id="8" name="TextBox 7">
            <a:extLst>
              <a:ext uri="{FF2B5EF4-FFF2-40B4-BE49-F238E27FC236}">
                <a16:creationId xmlns:a16="http://schemas.microsoft.com/office/drawing/2014/main" xmlns="" id="{37BB4923-6FE8-864A-B994-42015A50E470}"/>
              </a:ext>
            </a:extLst>
          </p:cNvPr>
          <p:cNvSpPr txBox="1"/>
          <p:nvPr/>
        </p:nvSpPr>
        <p:spPr>
          <a:xfrm>
            <a:off x="757780" y="2294947"/>
            <a:ext cx="3897347" cy="677108"/>
          </a:xfrm>
          <a:prstGeom prst="rect">
            <a:avLst/>
          </a:prstGeom>
          <a:noFill/>
        </p:spPr>
        <p:txBody>
          <a:bodyPr wrap="square" rtlCol="0">
            <a:spAutoFit/>
          </a:bodyPr>
          <a:lstStyle/>
          <a:p>
            <a:r>
              <a:rPr lang="en-US" sz="2000" dirty="0"/>
              <a:t>*  </a:t>
            </a:r>
            <a:r>
              <a:rPr lang="en-US" sz="2000" b="1" dirty="0"/>
              <a:t>Sometimes we do just get lucky</a:t>
            </a:r>
          </a:p>
          <a:p>
            <a:endParaRPr lang="en-US" dirty="0"/>
          </a:p>
        </p:txBody>
      </p:sp>
      <p:sp>
        <p:nvSpPr>
          <p:cNvPr id="9" name="TextBox 8">
            <a:extLst>
              <a:ext uri="{FF2B5EF4-FFF2-40B4-BE49-F238E27FC236}">
                <a16:creationId xmlns:a16="http://schemas.microsoft.com/office/drawing/2014/main" xmlns="" id="{BB85A517-133F-1643-9286-D221930EAD65}"/>
              </a:ext>
            </a:extLst>
          </p:cNvPr>
          <p:cNvSpPr txBox="1"/>
          <p:nvPr/>
        </p:nvSpPr>
        <p:spPr>
          <a:xfrm>
            <a:off x="743925" y="1853976"/>
            <a:ext cx="4881020" cy="400110"/>
          </a:xfrm>
          <a:prstGeom prst="rect">
            <a:avLst/>
          </a:prstGeom>
          <a:noFill/>
        </p:spPr>
        <p:txBody>
          <a:bodyPr wrap="square" rtlCol="0">
            <a:spAutoFit/>
          </a:bodyPr>
          <a:lstStyle/>
          <a:p>
            <a:r>
              <a:rPr lang="en-US" dirty="0"/>
              <a:t>*  </a:t>
            </a:r>
            <a:r>
              <a:rPr lang="en-US" sz="2000" b="1" dirty="0"/>
              <a:t>Intentional growth - Takes daily repetition</a:t>
            </a:r>
            <a:endParaRPr lang="en-US" b="1" dirty="0"/>
          </a:p>
        </p:txBody>
      </p:sp>
    </p:spTree>
    <p:extLst>
      <p:ext uri="{BB962C8B-B14F-4D97-AF65-F5344CB8AC3E}">
        <p14:creationId xmlns:p14="http://schemas.microsoft.com/office/powerpoint/2010/main" val="471855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mbeale\Desktop\2powerpointbackgroun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2A39C6E2-D595-6F4C-886D-62AA94A89AED}"/>
              </a:ext>
            </a:extLst>
          </p:cNvPr>
          <p:cNvSpPr>
            <a:spLocks noGrp="1"/>
          </p:cNvSpPr>
          <p:nvPr>
            <p:ph type="title"/>
          </p:nvPr>
        </p:nvSpPr>
        <p:spPr>
          <a:xfrm>
            <a:off x="0" y="0"/>
            <a:ext cx="9144000" cy="1174199"/>
          </a:xfrm>
          <a:solidFill>
            <a:schemeClr val="accent1">
              <a:lumMod val="75000"/>
            </a:schemeClr>
          </a:solidFill>
        </p:spPr>
        <p:txBody>
          <a:bodyPr>
            <a:normAutofit/>
          </a:bodyPr>
          <a:lstStyle/>
          <a:p>
            <a:pPr algn="ctr"/>
            <a:r>
              <a:rPr lang="en-US" sz="6675" b="1" dirty="0">
                <a:ln w="22225">
                  <a:solidFill>
                    <a:schemeClr val="accent2"/>
                  </a:solidFill>
                  <a:prstDash val="solid"/>
                </a:ln>
                <a:solidFill>
                  <a:schemeClr val="accent2">
                    <a:lumMod val="40000"/>
                    <a:lumOff val="60000"/>
                  </a:schemeClr>
                </a:solidFill>
              </a:rPr>
              <a:t>Money Value of Time</a:t>
            </a:r>
            <a:endParaRPr lang="en-US" dirty="0"/>
          </a:p>
        </p:txBody>
      </p:sp>
      <p:sp>
        <p:nvSpPr>
          <p:cNvPr id="4" name="TextBox 3">
            <a:extLst>
              <a:ext uri="{FF2B5EF4-FFF2-40B4-BE49-F238E27FC236}">
                <a16:creationId xmlns:a16="http://schemas.microsoft.com/office/drawing/2014/main" xmlns="" id="{45878BA8-593B-9F41-8BCE-D166F69C397C}"/>
              </a:ext>
            </a:extLst>
          </p:cNvPr>
          <p:cNvSpPr txBox="1"/>
          <p:nvPr/>
        </p:nvSpPr>
        <p:spPr>
          <a:xfrm>
            <a:off x="18011" y="3019257"/>
            <a:ext cx="9143999" cy="830997"/>
          </a:xfrm>
          <a:prstGeom prst="rect">
            <a:avLst/>
          </a:prstGeom>
          <a:noFill/>
        </p:spPr>
        <p:txBody>
          <a:bodyPr wrap="square" rtlCol="0">
            <a:spAutoFit/>
          </a:bodyPr>
          <a:lstStyle/>
          <a:p>
            <a:pPr marL="342900" indent="-342900" algn="ctr">
              <a:buFont typeface="Arial" panose="020B0604020202020204" pitchFamily="34" charset="0"/>
              <a:buChar char="•"/>
            </a:pPr>
            <a:r>
              <a:rPr lang="en-US" sz="2400" b="1" dirty="0"/>
              <a:t>Divide that number by the number of hours you work in a week</a:t>
            </a:r>
          </a:p>
          <a:p>
            <a:pPr marL="342900" indent="-342900" algn="ctr">
              <a:buFont typeface="Arial" panose="020B0604020202020204" pitchFamily="34" charset="0"/>
              <a:buChar char="•"/>
            </a:pPr>
            <a:endParaRPr lang="en-US" sz="2400" b="1" dirty="0"/>
          </a:p>
        </p:txBody>
      </p:sp>
      <p:sp>
        <p:nvSpPr>
          <p:cNvPr id="3" name="TextBox 2">
            <a:extLst>
              <a:ext uri="{FF2B5EF4-FFF2-40B4-BE49-F238E27FC236}">
                <a16:creationId xmlns:a16="http://schemas.microsoft.com/office/drawing/2014/main" xmlns="" id="{4DDD0552-85CC-3143-8A51-BDC6231BD26F}"/>
              </a:ext>
            </a:extLst>
          </p:cNvPr>
          <p:cNvSpPr txBox="1"/>
          <p:nvPr/>
        </p:nvSpPr>
        <p:spPr>
          <a:xfrm>
            <a:off x="1730381" y="3943350"/>
            <a:ext cx="5719258" cy="830997"/>
          </a:xfrm>
          <a:prstGeom prst="rect">
            <a:avLst/>
          </a:prstGeom>
          <a:noFill/>
        </p:spPr>
        <p:txBody>
          <a:bodyPr wrap="none" rtlCol="0">
            <a:spAutoFit/>
          </a:bodyPr>
          <a:lstStyle/>
          <a:p>
            <a:r>
              <a:rPr lang="en-US" sz="2400" b="1" dirty="0"/>
              <a:t>Ex.  $100,000 / 50 Weeks = $2000 Per Week</a:t>
            </a:r>
          </a:p>
          <a:p>
            <a:r>
              <a:rPr lang="en-US" sz="2400" b="1" dirty="0"/>
              <a:t>$2000 / 40 hour per week = $50 Per Hour</a:t>
            </a:r>
          </a:p>
        </p:txBody>
      </p:sp>
      <p:sp>
        <p:nvSpPr>
          <p:cNvPr id="6" name="TextBox 5">
            <a:extLst>
              <a:ext uri="{FF2B5EF4-FFF2-40B4-BE49-F238E27FC236}">
                <a16:creationId xmlns:a16="http://schemas.microsoft.com/office/drawing/2014/main" xmlns="" id="{B089DEAB-F446-2D41-A586-1231687672A8}"/>
              </a:ext>
            </a:extLst>
          </p:cNvPr>
          <p:cNvSpPr txBox="1"/>
          <p:nvPr/>
        </p:nvSpPr>
        <p:spPr>
          <a:xfrm>
            <a:off x="359216" y="1609833"/>
            <a:ext cx="8402492" cy="830997"/>
          </a:xfrm>
          <a:prstGeom prst="rect">
            <a:avLst/>
          </a:prstGeom>
          <a:noFill/>
        </p:spPr>
        <p:txBody>
          <a:bodyPr wrap="none" rtlCol="0">
            <a:spAutoFit/>
          </a:bodyPr>
          <a:lstStyle/>
          <a:p>
            <a:pPr marL="342900" indent="-342900" algn="ctr">
              <a:buFont typeface="Arial" panose="020B0604020202020204" pitchFamily="34" charset="0"/>
              <a:buChar char="•"/>
            </a:pPr>
            <a:r>
              <a:rPr lang="en-US" sz="2400" b="1" dirty="0"/>
              <a:t>What is the most amount of money you’ve made in one year?</a:t>
            </a:r>
          </a:p>
          <a:p>
            <a:pPr marL="342900" indent="-342900" algn="ctr">
              <a:buFont typeface="Arial" panose="020B0604020202020204" pitchFamily="34" charset="0"/>
              <a:buChar char="•"/>
            </a:pPr>
            <a:endParaRPr lang="en-US" sz="2400" b="1" dirty="0"/>
          </a:p>
        </p:txBody>
      </p:sp>
      <p:sp>
        <p:nvSpPr>
          <p:cNvPr id="7" name="TextBox 6">
            <a:extLst>
              <a:ext uri="{FF2B5EF4-FFF2-40B4-BE49-F238E27FC236}">
                <a16:creationId xmlns:a16="http://schemas.microsoft.com/office/drawing/2014/main" xmlns="" id="{72608074-ACEC-1E4C-A97C-D51DE35C954A}"/>
              </a:ext>
            </a:extLst>
          </p:cNvPr>
          <p:cNvSpPr txBox="1"/>
          <p:nvPr/>
        </p:nvSpPr>
        <p:spPr>
          <a:xfrm>
            <a:off x="-49601" y="2271999"/>
            <a:ext cx="9182064" cy="461665"/>
          </a:xfrm>
          <a:prstGeom prst="rect">
            <a:avLst/>
          </a:prstGeom>
          <a:noFill/>
        </p:spPr>
        <p:txBody>
          <a:bodyPr wrap="none" rtlCol="0">
            <a:spAutoFit/>
          </a:bodyPr>
          <a:lstStyle/>
          <a:p>
            <a:pPr marL="342900" indent="-342900" algn="ctr">
              <a:buFont typeface="Arial" panose="020B0604020202020204" pitchFamily="34" charset="0"/>
              <a:buChar char="•"/>
            </a:pPr>
            <a:r>
              <a:rPr lang="en-US" sz="2400" b="1" dirty="0"/>
              <a:t>Divide that amount by 50 – 50 weeks in a year with 2 week vacation</a:t>
            </a:r>
          </a:p>
        </p:txBody>
      </p:sp>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8029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beale\Desktop\2powerpointbackgroun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2A39C6E2-D595-6F4C-886D-62AA94A89AED}"/>
              </a:ext>
            </a:extLst>
          </p:cNvPr>
          <p:cNvSpPr>
            <a:spLocks noGrp="1"/>
          </p:cNvSpPr>
          <p:nvPr>
            <p:ph type="title"/>
          </p:nvPr>
        </p:nvSpPr>
        <p:spPr>
          <a:xfrm>
            <a:off x="0" y="0"/>
            <a:ext cx="9144000" cy="1174199"/>
          </a:xfrm>
          <a:solidFill>
            <a:schemeClr val="accent1">
              <a:lumMod val="75000"/>
            </a:schemeClr>
          </a:solidFill>
        </p:spPr>
        <p:txBody>
          <a:bodyPr>
            <a:normAutofit/>
          </a:bodyPr>
          <a:lstStyle/>
          <a:p>
            <a:pPr algn="ctr"/>
            <a:r>
              <a:rPr lang="en-US" sz="6675" b="1" dirty="0">
                <a:ln w="22225">
                  <a:solidFill>
                    <a:schemeClr val="accent2"/>
                  </a:solidFill>
                  <a:prstDash val="solid"/>
                </a:ln>
                <a:solidFill>
                  <a:schemeClr val="accent2">
                    <a:lumMod val="40000"/>
                    <a:lumOff val="60000"/>
                  </a:schemeClr>
                </a:solidFill>
              </a:rPr>
              <a:t>Money Value of Time</a:t>
            </a:r>
            <a:endParaRPr lang="en-US" dirty="0"/>
          </a:p>
        </p:txBody>
      </p:sp>
      <p:sp>
        <p:nvSpPr>
          <p:cNvPr id="4" name="TextBox 3">
            <a:extLst>
              <a:ext uri="{FF2B5EF4-FFF2-40B4-BE49-F238E27FC236}">
                <a16:creationId xmlns:a16="http://schemas.microsoft.com/office/drawing/2014/main" xmlns="" id="{45878BA8-593B-9F41-8BCE-D166F69C397C}"/>
              </a:ext>
            </a:extLst>
          </p:cNvPr>
          <p:cNvSpPr txBox="1"/>
          <p:nvPr/>
        </p:nvSpPr>
        <p:spPr>
          <a:xfrm>
            <a:off x="2" y="1428750"/>
            <a:ext cx="9143999" cy="3600986"/>
          </a:xfrm>
          <a:prstGeom prst="rect">
            <a:avLst/>
          </a:prstGeom>
          <a:noFill/>
        </p:spPr>
        <p:txBody>
          <a:bodyPr wrap="square" rtlCol="0">
            <a:spAutoFit/>
          </a:bodyPr>
          <a:lstStyle/>
          <a:p>
            <a:pPr marL="342900" indent="-342900" algn="ctr">
              <a:buFont typeface="Arial" panose="020B0604020202020204" pitchFamily="34" charset="0"/>
              <a:buChar char="•"/>
            </a:pPr>
            <a:r>
              <a:rPr lang="en-US" sz="3600" b="1" dirty="0"/>
              <a:t>Mow Lawn?  $50 /  2 Hours – Profit $50</a:t>
            </a:r>
          </a:p>
          <a:p>
            <a:pPr marL="342900" indent="-342900" algn="ctr">
              <a:buFont typeface="Arial" panose="020B0604020202020204" pitchFamily="34" charset="0"/>
              <a:buChar char="•"/>
            </a:pPr>
            <a:endParaRPr lang="en-US" sz="3600" b="1" dirty="0"/>
          </a:p>
          <a:p>
            <a:pPr marL="342900" indent="-342900" algn="ctr">
              <a:buFont typeface="Arial" panose="020B0604020202020204" pitchFamily="34" charset="0"/>
              <a:buChar char="•"/>
            </a:pPr>
            <a:r>
              <a:rPr lang="en-US" sz="3600" b="1" dirty="0"/>
              <a:t>Wash Car?  $20 / 30 Minutes –  Profit $30</a:t>
            </a:r>
          </a:p>
          <a:p>
            <a:pPr marL="342900" indent="-342900" algn="ctr">
              <a:buFont typeface="Arial" panose="020B0604020202020204" pitchFamily="34" charset="0"/>
              <a:buChar char="•"/>
            </a:pPr>
            <a:endParaRPr lang="en-US" sz="3600" b="1" dirty="0"/>
          </a:p>
          <a:p>
            <a:pPr marL="342900" indent="-342900" algn="ctr">
              <a:buFont typeface="Arial" panose="020B0604020202020204" pitchFamily="34" charset="0"/>
              <a:buChar char="•"/>
            </a:pPr>
            <a:r>
              <a:rPr lang="en-US" sz="3600" b="1" dirty="0"/>
              <a:t>Change Oil? - $75 / 2 Hours –  profit $25</a:t>
            </a:r>
          </a:p>
          <a:p>
            <a:pPr algn="ctr"/>
            <a:endParaRPr lang="en-US" sz="2400" b="1" dirty="0"/>
          </a:p>
          <a:p>
            <a:pPr marL="342900" indent="-342900" algn="ctr">
              <a:buFont typeface="Arial" panose="020B0604020202020204" pitchFamily="34" charset="0"/>
              <a:buChar char="•"/>
            </a:pPr>
            <a:endParaRPr lang="en-US" sz="2400" b="1" dirty="0"/>
          </a:p>
        </p:txBody>
      </p:sp>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4263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mbeale\Desktop\2powerpointbackgroun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855F2957-8CF7-9946-A413-C6E4792B9815}"/>
              </a:ext>
            </a:extLst>
          </p:cNvPr>
          <p:cNvSpPr txBox="1"/>
          <p:nvPr/>
        </p:nvSpPr>
        <p:spPr>
          <a:xfrm>
            <a:off x="276754" y="209550"/>
            <a:ext cx="8590493" cy="830997"/>
          </a:xfrm>
          <a:prstGeom prst="rect">
            <a:avLst/>
          </a:prstGeom>
          <a:noFill/>
        </p:spPr>
        <p:txBody>
          <a:bodyPr wrap="none" rtlCol="0">
            <a:spAutoFit/>
          </a:bodyPr>
          <a:lstStyle/>
          <a:p>
            <a:r>
              <a:rPr lang="en-US" sz="4800" b="1" dirty="0">
                <a:effectLst>
                  <a:outerShdw blurRad="38100" dist="38100" dir="2700000" algn="tl">
                    <a:srgbClr val="000000">
                      <a:alpha val="43137"/>
                    </a:srgbClr>
                  </a:outerShdw>
                </a:effectLst>
              </a:rPr>
              <a:t>Business Owner VS Entrepreneur</a:t>
            </a:r>
          </a:p>
        </p:txBody>
      </p:sp>
      <p:sp>
        <p:nvSpPr>
          <p:cNvPr id="3" name="TextBox 2">
            <a:extLst>
              <a:ext uri="{FF2B5EF4-FFF2-40B4-BE49-F238E27FC236}">
                <a16:creationId xmlns:a16="http://schemas.microsoft.com/office/drawing/2014/main" xmlns="" id="{3441FFF4-D99B-5D4B-AF3F-C2685CC0F007}"/>
              </a:ext>
            </a:extLst>
          </p:cNvPr>
          <p:cNvSpPr txBox="1"/>
          <p:nvPr/>
        </p:nvSpPr>
        <p:spPr>
          <a:xfrm>
            <a:off x="3352800" y="1581150"/>
            <a:ext cx="2438400" cy="2862322"/>
          </a:xfrm>
          <a:prstGeom prst="rect">
            <a:avLst/>
          </a:prstGeom>
          <a:noFill/>
        </p:spPr>
        <p:txBody>
          <a:bodyPr wrap="square" rtlCol="0">
            <a:spAutoFit/>
          </a:bodyPr>
          <a:lstStyle/>
          <a:p>
            <a:r>
              <a:rPr lang="en-US" sz="3600" b="1" dirty="0"/>
              <a:t>Doctor</a:t>
            </a:r>
          </a:p>
          <a:p>
            <a:r>
              <a:rPr lang="en-US" sz="3600" b="1" dirty="0"/>
              <a:t>Lawyer</a:t>
            </a:r>
          </a:p>
          <a:p>
            <a:r>
              <a:rPr lang="en-US" sz="3600" b="1" dirty="0"/>
              <a:t>Movie Star</a:t>
            </a:r>
          </a:p>
          <a:p>
            <a:r>
              <a:rPr lang="en-US" sz="3600" b="1" dirty="0"/>
              <a:t>Realtor</a:t>
            </a:r>
          </a:p>
          <a:p>
            <a:endParaRPr lang="en-US" dirty="0"/>
          </a:p>
          <a:p>
            <a:endParaRPr lang="en-US" dirty="0"/>
          </a:p>
        </p:txBody>
      </p:sp>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2754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292105A8-F59C-AC45-8B6A-56890BF91036}"/>
              </a:ext>
            </a:extLst>
          </p:cNvPr>
          <p:cNvSpPr txBox="1"/>
          <p:nvPr/>
        </p:nvSpPr>
        <p:spPr>
          <a:xfrm>
            <a:off x="274765" y="628649"/>
            <a:ext cx="8594469" cy="769441"/>
          </a:xfrm>
          <a:prstGeom prst="rect">
            <a:avLst/>
          </a:prstGeom>
          <a:noFill/>
        </p:spPr>
        <p:txBody>
          <a:bodyPr wrap="none" rtlCol="0">
            <a:spAutoFit/>
          </a:bodyPr>
          <a:lstStyle/>
          <a:p>
            <a:pPr algn="ctr"/>
            <a:r>
              <a:rPr lang="en-US" sz="4400" b="1" dirty="0">
                <a:effectLst>
                  <a:outerShdw blurRad="38100" dist="38100" dir="2700000" algn="tl">
                    <a:srgbClr val="000000">
                      <a:alpha val="43137"/>
                    </a:srgbClr>
                  </a:outerShdw>
                </a:effectLst>
              </a:rPr>
              <a:t>Maintaining ”Control” VS Letting Go</a:t>
            </a:r>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8576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5DB63F52-04BA-274F-BF18-251A7F2F8584}"/>
              </a:ext>
            </a:extLst>
          </p:cNvPr>
          <p:cNvSpPr>
            <a:spLocks noGrp="1"/>
          </p:cNvSpPr>
          <p:nvPr>
            <p:ph type="title"/>
          </p:nvPr>
        </p:nvSpPr>
        <p:spPr>
          <a:xfrm>
            <a:off x="0" y="-19050"/>
            <a:ext cx="9144000" cy="857249"/>
          </a:xfrm>
          <a:solidFill>
            <a:srgbClr val="00B0F0"/>
          </a:solidFill>
        </p:spPr>
        <p:txBody>
          <a:bodyPr>
            <a:normAutofit/>
          </a:bodyPr>
          <a:lstStyle/>
          <a:p>
            <a:pPr algn="ctr"/>
            <a:r>
              <a:rPr lang="en-US" sz="4000" dirty="0">
                <a:effectLst>
                  <a:outerShdw blurRad="38100" dist="38100" dir="2700000" algn="tl">
                    <a:srgbClr val="000000">
                      <a:alpha val="43137"/>
                    </a:srgbClr>
                  </a:outerShdw>
                </a:effectLst>
                <a:latin typeface="Arial Rounded MT Bold" panose="020F0704030504030204" pitchFamily="34" charset="77"/>
              </a:rPr>
              <a:t>Systems  vs  People</a:t>
            </a:r>
          </a:p>
        </p:txBody>
      </p:sp>
      <p:sp>
        <p:nvSpPr>
          <p:cNvPr id="3" name="Content Placeholder 2">
            <a:extLst>
              <a:ext uri="{FF2B5EF4-FFF2-40B4-BE49-F238E27FC236}">
                <a16:creationId xmlns:a16="http://schemas.microsoft.com/office/drawing/2014/main" xmlns="" id="{E29A84AE-444B-074D-849F-AA0B3CBDFCBF}"/>
              </a:ext>
            </a:extLst>
          </p:cNvPr>
          <p:cNvSpPr>
            <a:spLocks noGrp="1"/>
          </p:cNvSpPr>
          <p:nvPr>
            <p:ph idx="1"/>
          </p:nvPr>
        </p:nvSpPr>
        <p:spPr>
          <a:xfrm>
            <a:off x="2438400" y="1123950"/>
            <a:ext cx="4419600" cy="1428750"/>
          </a:xfrm>
        </p:spPr>
        <p:txBody>
          <a:bodyPr vert="horz" lIns="91440" tIns="45720" rIns="91440" bIns="45720" numCol="1" spcCol="365760" rtlCol="0">
            <a:normAutofit fontScale="77500" lnSpcReduction="20000"/>
          </a:bodyPr>
          <a:lstStyle/>
          <a:p>
            <a:pPr marL="0" indent="0">
              <a:buNone/>
            </a:pPr>
            <a:r>
              <a:rPr lang="en-US" sz="3000" b="1" dirty="0">
                <a:latin typeface="Arial Rounded MT Bold" panose="020F0704030504030204" pitchFamily="34" charset="77"/>
              </a:rPr>
              <a:t>PEOPLE  CAUSE  You To</a:t>
            </a:r>
            <a:r>
              <a:rPr lang="en-US" sz="2400" dirty="0">
                <a:latin typeface="Arial Rounded MT Bold" panose="020F0704030504030204" pitchFamily="34" charset="77"/>
              </a:rPr>
              <a:t>	</a:t>
            </a:r>
          </a:p>
          <a:p>
            <a:pPr lvl="1">
              <a:buFont typeface="Wingdings" pitchFamily="2" charset="2"/>
              <a:buChar char="Ø"/>
            </a:pPr>
            <a:r>
              <a:rPr lang="en-US" sz="2400" dirty="0">
                <a:latin typeface="Arial Rounded MT Bold" panose="020F0704030504030204" pitchFamily="34" charset="77"/>
              </a:rPr>
              <a:t> Work IN the Business</a:t>
            </a:r>
          </a:p>
          <a:p>
            <a:pPr lvl="1">
              <a:buFont typeface="Wingdings" pitchFamily="2" charset="2"/>
              <a:buChar char="Ø"/>
            </a:pPr>
            <a:r>
              <a:rPr lang="en-US" sz="2400" dirty="0">
                <a:latin typeface="Arial Rounded MT Bold" panose="020F0704030504030204" pitchFamily="34" charset="77"/>
              </a:rPr>
              <a:t> Owner Dependent</a:t>
            </a:r>
          </a:p>
          <a:p>
            <a:pPr lvl="1">
              <a:buFont typeface="Wingdings" pitchFamily="2" charset="2"/>
              <a:buChar char="Ø"/>
            </a:pPr>
            <a:r>
              <a:rPr lang="en-US" sz="2400" dirty="0">
                <a:latin typeface="Arial Rounded MT Bold" panose="020F0704030504030204" pitchFamily="34" charset="77"/>
              </a:rPr>
              <a:t> Life “Chains”</a:t>
            </a:r>
          </a:p>
        </p:txBody>
      </p:sp>
      <p:sp>
        <p:nvSpPr>
          <p:cNvPr id="4" name="TextBox 3">
            <a:extLst>
              <a:ext uri="{FF2B5EF4-FFF2-40B4-BE49-F238E27FC236}">
                <a16:creationId xmlns:a16="http://schemas.microsoft.com/office/drawing/2014/main" xmlns="" id="{B8FB57A3-DEBC-344E-BE42-418C11CE8858}"/>
              </a:ext>
            </a:extLst>
          </p:cNvPr>
          <p:cNvSpPr txBox="1"/>
          <p:nvPr/>
        </p:nvSpPr>
        <p:spPr>
          <a:xfrm>
            <a:off x="2438400" y="2724150"/>
            <a:ext cx="4724400" cy="2185214"/>
          </a:xfrm>
          <a:prstGeom prst="rect">
            <a:avLst/>
          </a:prstGeom>
          <a:noFill/>
        </p:spPr>
        <p:txBody>
          <a:bodyPr wrap="square" rtlCol="0">
            <a:spAutoFit/>
          </a:bodyPr>
          <a:lstStyle/>
          <a:p>
            <a:r>
              <a:rPr lang="en-US" sz="2800" dirty="0">
                <a:latin typeface="Arial Rounded MT Bold" panose="020F0704030504030204" pitchFamily="34" charset="77"/>
              </a:rPr>
              <a:t>SYSTEMS ALLOW You To</a:t>
            </a:r>
          </a:p>
          <a:p>
            <a:endParaRPr lang="en-US" sz="2400" dirty="0">
              <a:latin typeface="Arial Rounded MT Bold" panose="020F0704030504030204" pitchFamily="34" charset="77"/>
            </a:endParaRPr>
          </a:p>
          <a:p>
            <a:pPr marL="742950" lvl="1" indent="-285750">
              <a:buFont typeface="Wingdings" pitchFamily="2" charset="2"/>
              <a:buChar char="Ø"/>
            </a:pPr>
            <a:r>
              <a:rPr lang="en-US" sz="2200" dirty="0">
                <a:latin typeface="Arial Rounded MT Bold" panose="020F0704030504030204" pitchFamily="34" charset="77"/>
              </a:rPr>
              <a:t> Work ON the Business</a:t>
            </a:r>
          </a:p>
          <a:p>
            <a:pPr marL="742950" lvl="1" indent="-285750">
              <a:buFont typeface="Wingdings" pitchFamily="2" charset="2"/>
              <a:buChar char="Ø"/>
            </a:pPr>
            <a:r>
              <a:rPr lang="en-US" sz="2200" dirty="0">
                <a:latin typeface="Arial Rounded MT Bold" panose="020F0704030504030204" pitchFamily="34" charset="77"/>
              </a:rPr>
              <a:t> No Personal Time Required</a:t>
            </a:r>
          </a:p>
          <a:p>
            <a:pPr marL="742950" lvl="1" indent="-285750">
              <a:buFont typeface="Wingdings" pitchFamily="2" charset="2"/>
              <a:buChar char="Ø"/>
            </a:pPr>
            <a:r>
              <a:rPr lang="en-US" sz="2200" dirty="0">
                <a:latin typeface="Arial Rounded MT Bold" panose="020F0704030504030204" pitchFamily="34" charset="77"/>
              </a:rPr>
              <a:t> Life Freedom</a:t>
            </a:r>
          </a:p>
          <a:p>
            <a:endParaRPr lang="en-US" dirty="0"/>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4300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referRelativeResize="0">
            <a:picLocks/>
          </p:cNvPicPr>
          <p:nvPr/>
        </p:nvPicPr>
        <p:blipFill rotWithShape="1">
          <a:blip r:embed="rId2" cstate="print">
            <a:extLst>
              <a:ext uri="{28A0092B-C50C-407E-A947-70E740481C1C}">
                <a14:useLocalDpi xmlns:a14="http://schemas.microsoft.com/office/drawing/2010/main" val="0"/>
              </a:ext>
            </a:extLst>
          </a:blip>
          <a:srcRect b="9638"/>
          <a:stretch/>
        </p:blipFill>
        <p:spPr>
          <a:xfrm>
            <a:off x="-5509" y="0"/>
            <a:ext cx="9155019" cy="5143500"/>
          </a:xfrm>
          <a:prstGeom prst="rect">
            <a:avLst/>
          </a:prstGeom>
        </p:spPr>
      </p:pic>
      <p:sp>
        <p:nvSpPr>
          <p:cNvPr id="4" name="Round Diagonal Corner Rectangle 3"/>
          <p:cNvSpPr/>
          <p:nvPr/>
        </p:nvSpPr>
        <p:spPr>
          <a:xfrm>
            <a:off x="302684" y="514350"/>
            <a:ext cx="8536517" cy="3714750"/>
          </a:xfrm>
          <a:prstGeom prst="round2DiagRect">
            <a:avLst/>
          </a:prstGeom>
          <a:solidFill>
            <a:schemeClr val="bg1">
              <a:lumMod val="95000"/>
              <a:alpha val="96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ocialBar.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407" y="2457450"/>
            <a:ext cx="7092176" cy="1104900"/>
          </a:xfrm>
          <a:prstGeom prst="rect">
            <a:avLst/>
          </a:prstGeom>
        </p:spPr>
      </p:pic>
      <p:sp>
        <p:nvSpPr>
          <p:cNvPr id="6" name="TextBox 5"/>
          <p:cNvSpPr txBox="1"/>
          <p:nvPr/>
        </p:nvSpPr>
        <p:spPr>
          <a:xfrm>
            <a:off x="-1058" y="1123950"/>
            <a:ext cx="9143999" cy="1015663"/>
          </a:xfrm>
          <a:prstGeom prst="rect">
            <a:avLst/>
          </a:prstGeom>
          <a:noFill/>
        </p:spPr>
        <p:txBody>
          <a:bodyPr wrap="square" rtlCol="0">
            <a:spAutoFit/>
          </a:bodyPr>
          <a:lstStyle/>
          <a:p>
            <a:pPr algn="ctr"/>
            <a:r>
              <a:rPr lang="en-US" sz="6000" dirty="0" smtClean="0">
                <a:latin typeface="Britannic Bold" panose="020B0903060703020204" pitchFamily="34" charset="0"/>
              </a:rPr>
              <a:t>#NARPM2018</a:t>
            </a:r>
            <a:endParaRPr lang="en-US" sz="6000" dirty="0">
              <a:latin typeface="Britannic Bold" panose="020B0903060703020204" pitchFamily="34" charset="0"/>
            </a:endParaRPr>
          </a:p>
        </p:txBody>
      </p:sp>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60567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1" y="0"/>
            <a:ext cx="9143999"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4514850"/>
            <a:ext cx="15240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xmlns="" id="{0567905D-AADD-954A-BF6B-FC21502C9FFB}"/>
              </a:ext>
            </a:extLst>
          </p:cNvPr>
          <p:cNvPicPr>
            <a:picLocks noChangeAspect="1"/>
          </p:cNvPicPr>
          <p:nvPr/>
        </p:nvPicPr>
        <p:blipFill>
          <a:blip r:embed="rId5"/>
          <a:stretch>
            <a:fillRect/>
          </a:stretch>
        </p:blipFill>
        <p:spPr>
          <a:xfrm>
            <a:off x="-391115" y="-57150"/>
            <a:ext cx="9926230" cy="5257800"/>
          </a:xfrm>
          <a:prstGeom prst="rect">
            <a:avLst/>
          </a:prstGeom>
        </p:spPr>
      </p:pic>
    </p:spTree>
    <p:extLst>
      <p:ext uri="{BB962C8B-B14F-4D97-AF65-F5344CB8AC3E}">
        <p14:creationId xmlns:p14="http://schemas.microsoft.com/office/powerpoint/2010/main" val="4069249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beale\Desktop\2powerpointbackgroun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C034BE79-46C9-C145-8A7A-6E5A987060C8}"/>
              </a:ext>
            </a:extLst>
          </p:cNvPr>
          <p:cNvSpPr txBox="1"/>
          <p:nvPr/>
        </p:nvSpPr>
        <p:spPr>
          <a:xfrm>
            <a:off x="152401" y="1543050"/>
            <a:ext cx="8928021" cy="1107996"/>
          </a:xfrm>
          <a:prstGeom prst="rect">
            <a:avLst/>
          </a:prstGeom>
          <a:noFill/>
        </p:spPr>
        <p:txBody>
          <a:bodyPr wrap="square" rtlCol="0">
            <a:spAutoFit/>
          </a:bodyPr>
          <a:lstStyle/>
          <a:p>
            <a:r>
              <a:rPr lang="en-US" sz="6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UTILIZE RESOURCES</a:t>
            </a:r>
          </a:p>
        </p:txBody>
      </p:sp>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3735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2396651F-17B3-7C48-83A1-F6726E2FB137}"/>
              </a:ext>
            </a:extLst>
          </p:cNvPr>
          <p:cNvSpPr txBox="1"/>
          <p:nvPr/>
        </p:nvSpPr>
        <p:spPr>
          <a:xfrm>
            <a:off x="1037666" y="895350"/>
            <a:ext cx="7387150" cy="1200329"/>
          </a:xfrm>
          <a:prstGeom prst="rect">
            <a:avLst/>
          </a:prstGeom>
          <a:noFill/>
        </p:spPr>
        <p:txBody>
          <a:bodyPr wrap="none" rtlCol="0">
            <a:spAutoFit/>
          </a:bodyPr>
          <a:lstStyle/>
          <a:p>
            <a:r>
              <a:rPr lang="en-US" sz="7200" b="1" dirty="0">
                <a:effectLst>
                  <a:outerShdw blurRad="38100" dist="38100" dir="2700000" algn="tl">
                    <a:srgbClr val="000000">
                      <a:alpha val="43137"/>
                    </a:srgbClr>
                  </a:outerShdw>
                </a:effectLst>
              </a:rPr>
              <a:t>SHOWING AGENTS</a:t>
            </a:r>
          </a:p>
        </p:txBody>
      </p:sp>
      <p:sp>
        <p:nvSpPr>
          <p:cNvPr id="3" name="TextBox 2">
            <a:extLst>
              <a:ext uri="{FF2B5EF4-FFF2-40B4-BE49-F238E27FC236}">
                <a16:creationId xmlns:a16="http://schemas.microsoft.com/office/drawing/2014/main" xmlns="" id="{4874029F-8688-CB47-A728-0900B3F78D49}"/>
              </a:ext>
            </a:extLst>
          </p:cNvPr>
          <p:cNvSpPr txBox="1"/>
          <p:nvPr/>
        </p:nvSpPr>
        <p:spPr>
          <a:xfrm>
            <a:off x="3505200" y="2628901"/>
            <a:ext cx="2452082" cy="584775"/>
          </a:xfrm>
          <a:prstGeom prst="rect">
            <a:avLst/>
          </a:prstGeom>
          <a:noFill/>
        </p:spPr>
        <p:txBody>
          <a:bodyPr wrap="none" rtlCol="0">
            <a:spAutoFit/>
          </a:bodyPr>
          <a:lstStyle/>
          <a:p>
            <a:r>
              <a:rPr lang="en-US" sz="3200" b="1" dirty="0"/>
              <a:t>Show Houses</a:t>
            </a:r>
            <a:endParaRPr lang="en-US" sz="2000" b="1" dirty="0"/>
          </a:p>
        </p:txBody>
      </p:sp>
      <p:sp>
        <p:nvSpPr>
          <p:cNvPr id="5" name="TextBox 4">
            <a:extLst>
              <a:ext uri="{FF2B5EF4-FFF2-40B4-BE49-F238E27FC236}">
                <a16:creationId xmlns:a16="http://schemas.microsoft.com/office/drawing/2014/main" xmlns="" id="{039D99FC-41F5-A247-B052-1F6CBB69FDC9}"/>
              </a:ext>
            </a:extLst>
          </p:cNvPr>
          <p:cNvSpPr txBox="1"/>
          <p:nvPr/>
        </p:nvSpPr>
        <p:spPr>
          <a:xfrm>
            <a:off x="3329158" y="3109910"/>
            <a:ext cx="2804166" cy="584775"/>
          </a:xfrm>
          <a:prstGeom prst="rect">
            <a:avLst/>
          </a:prstGeom>
          <a:noFill/>
        </p:spPr>
        <p:txBody>
          <a:bodyPr wrap="none" rtlCol="0">
            <a:spAutoFit/>
          </a:bodyPr>
          <a:lstStyle/>
          <a:p>
            <a:r>
              <a:rPr lang="en-US" sz="3200" b="1" dirty="0"/>
              <a:t>Input MLS Data</a:t>
            </a:r>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95769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2396651F-17B3-7C48-83A1-F6726E2FB137}"/>
              </a:ext>
            </a:extLst>
          </p:cNvPr>
          <p:cNvSpPr txBox="1"/>
          <p:nvPr/>
        </p:nvSpPr>
        <p:spPr>
          <a:xfrm>
            <a:off x="2743200" y="-95250"/>
            <a:ext cx="3942682" cy="1200329"/>
          </a:xfrm>
          <a:prstGeom prst="rect">
            <a:avLst/>
          </a:prstGeom>
          <a:noFill/>
        </p:spPr>
        <p:txBody>
          <a:bodyPr wrap="none" rtlCol="0">
            <a:spAutoFit/>
          </a:bodyPr>
          <a:lstStyle/>
          <a:p>
            <a:r>
              <a:rPr lang="en-US" sz="7200" b="1" dirty="0">
                <a:effectLst>
                  <a:outerShdw blurRad="38100" dist="38100" dir="2700000" algn="tl">
                    <a:srgbClr val="000000">
                      <a:alpha val="43137"/>
                    </a:srgbClr>
                  </a:outerShdw>
                </a:effectLst>
              </a:rPr>
              <a:t>VENDORS</a:t>
            </a:r>
          </a:p>
        </p:txBody>
      </p:sp>
      <p:sp>
        <p:nvSpPr>
          <p:cNvPr id="3" name="TextBox 2">
            <a:extLst>
              <a:ext uri="{FF2B5EF4-FFF2-40B4-BE49-F238E27FC236}">
                <a16:creationId xmlns:a16="http://schemas.microsoft.com/office/drawing/2014/main" xmlns="" id="{CE23E234-B2FD-B24A-82C9-A50FCA18FA47}"/>
              </a:ext>
            </a:extLst>
          </p:cNvPr>
          <p:cNvSpPr txBox="1"/>
          <p:nvPr/>
        </p:nvSpPr>
        <p:spPr>
          <a:xfrm>
            <a:off x="3581400" y="995898"/>
            <a:ext cx="2894190" cy="3785652"/>
          </a:xfrm>
          <a:prstGeom prst="rect">
            <a:avLst/>
          </a:prstGeom>
          <a:noFill/>
        </p:spPr>
        <p:txBody>
          <a:bodyPr wrap="none" rtlCol="0">
            <a:spAutoFit/>
          </a:bodyPr>
          <a:lstStyle/>
          <a:p>
            <a:r>
              <a:rPr lang="en-US" sz="2400" b="1" dirty="0"/>
              <a:t>Web Masters</a:t>
            </a:r>
          </a:p>
          <a:p>
            <a:r>
              <a:rPr lang="en-US" sz="2400" b="1" dirty="0"/>
              <a:t>Plumbing</a:t>
            </a:r>
          </a:p>
          <a:p>
            <a:r>
              <a:rPr lang="en-US" sz="2400" b="1" dirty="0"/>
              <a:t>Virtual Companies</a:t>
            </a:r>
          </a:p>
          <a:p>
            <a:r>
              <a:rPr lang="en-US" sz="2400" b="1" dirty="0"/>
              <a:t>Heating / Cooling</a:t>
            </a:r>
          </a:p>
          <a:p>
            <a:endParaRPr lang="en-US" sz="2400" b="1" dirty="0"/>
          </a:p>
          <a:p>
            <a:r>
              <a:rPr lang="en-US" sz="2400" b="1" dirty="0"/>
              <a:t>Electrical</a:t>
            </a:r>
          </a:p>
          <a:p>
            <a:r>
              <a:rPr lang="en-US" sz="2400" b="1" dirty="0"/>
              <a:t>Locksmith</a:t>
            </a:r>
          </a:p>
          <a:p>
            <a:r>
              <a:rPr lang="en-US" sz="2400" b="1" dirty="0"/>
              <a:t>Appliances</a:t>
            </a:r>
          </a:p>
          <a:p>
            <a:r>
              <a:rPr lang="en-US" sz="2400" b="1" dirty="0"/>
              <a:t>Move Ins/Move Outs</a:t>
            </a:r>
          </a:p>
          <a:p>
            <a:r>
              <a:rPr lang="en-US" sz="2400" b="1" dirty="0"/>
              <a:t>Handyman</a:t>
            </a:r>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32533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mbeale\Desktop\2powerpointbackgroun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8F37D9DE-3156-0247-9A6D-DB61F42A7C8A}"/>
              </a:ext>
            </a:extLst>
          </p:cNvPr>
          <p:cNvSpPr txBox="1"/>
          <p:nvPr/>
        </p:nvSpPr>
        <p:spPr>
          <a:xfrm>
            <a:off x="2370628" y="247778"/>
            <a:ext cx="4402744" cy="1600438"/>
          </a:xfrm>
          <a:prstGeom prst="rect">
            <a:avLst/>
          </a:prstGeom>
          <a:noFill/>
        </p:spPr>
        <p:txBody>
          <a:bodyPr wrap="none" rtlCol="0">
            <a:spAutoFit/>
          </a:bodyPr>
          <a:lstStyle/>
          <a:p>
            <a:pPr algn="ctr"/>
            <a:r>
              <a:rPr lang="en-US" sz="6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TENANTS</a:t>
            </a:r>
          </a:p>
          <a:p>
            <a:pPr algn="ctr"/>
            <a:r>
              <a:rPr lang="en-US" sz="3200" b="1" dirty="0">
                <a:latin typeface="Arial" panose="020B0604020202020204" pitchFamily="34" charset="0"/>
                <a:cs typeface="Arial" panose="020B0604020202020204" pitchFamily="34" charset="0"/>
              </a:rPr>
              <a:t>(Most Valuable Asset)</a:t>
            </a:r>
          </a:p>
        </p:txBody>
      </p:sp>
      <p:sp>
        <p:nvSpPr>
          <p:cNvPr id="3" name="TextBox 2">
            <a:extLst>
              <a:ext uri="{FF2B5EF4-FFF2-40B4-BE49-F238E27FC236}">
                <a16:creationId xmlns:a16="http://schemas.microsoft.com/office/drawing/2014/main" xmlns="" id="{8858ADCE-A188-CC4F-8245-5CB888DF0A48}"/>
              </a:ext>
            </a:extLst>
          </p:cNvPr>
          <p:cNvSpPr txBox="1"/>
          <p:nvPr/>
        </p:nvSpPr>
        <p:spPr>
          <a:xfrm>
            <a:off x="3566212" y="1962150"/>
            <a:ext cx="2011576" cy="2800767"/>
          </a:xfrm>
          <a:prstGeom prst="rect">
            <a:avLst/>
          </a:prstGeom>
          <a:noFill/>
        </p:spPr>
        <p:txBody>
          <a:bodyPr wrap="none" rtlCol="0">
            <a:spAutoFit/>
          </a:bodyPr>
          <a:lstStyle/>
          <a:p>
            <a:r>
              <a:rPr lang="en-US" sz="2800" b="1" dirty="0"/>
              <a:t>Signs</a:t>
            </a:r>
          </a:p>
          <a:p>
            <a:r>
              <a:rPr lang="en-US" sz="2800" b="1" dirty="0"/>
              <a:t>Lockboxes</a:t>
            </a:r>
          </a:p>
          <a:p>
            <a:r>
              <a:rPr lang="en-US" sz="2800" b="1" dirty="0"/>
              <a:t>Keys</a:t>
            </a:r>
          </a:p>
          <a:p>
            <a:r>
              <a:rPr lang="en-US" sz="2800" b="1" dirty="0"/>
              <a:t>Move Ins</a:t>
            </a:r>
          </a:p>
          <a:p>
            <a:r>
              <a:rPr lang="en-US" sz="2800" b="1" dirty="0"/>
              <a:t>Landscaping</a:t>
            </a:r>
          </a:p>
          <a:p>
            <a:endParaRPr lang="en-US" dirty="0"/>
          </a:p>
          <a:p>
            <a:endParaRPr lang="en-US" dirty="0"/>
          </a:p>
        </p:txBody>
      </p:sp>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3638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A64D59F5-45EF-2C46-A81C-CE31F1BB9B87}"/>
              </a:ext>
            </a:extLst>
          </p:cNvPr>
          <p:cNvSpPr/>
          <p:nvPr/>
        </p:nvSpPr>
        <p:spPr>
          <a:xfrm>
            <a:off x="2286000" y="285750"/>
            <a:ext cx="4971233" cy="1015663"/>
          </a:xfrm>
          <a:prstGeom prst="rect">
            <a:avLst/>
          </a:prstGeom>
        </p:spPr>
        <p:txBody>
          <a:bodyPr wrap="none">
            <a:spAutoFit/>
          </a:bodyPr>
          <a:lstStyle/>
          <a:p>
            <a:r>
              <a:rPr lang="en-US" sz="6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EMPLOYEES</a:t>
            </a:r>
          </a:p>
        </p:txBody>
      </p:sp>
      <p:sp>
        <p:nvSpPr>
          <p:cNvPr id="5" name="TextBox 4">
            <a:extLst>
              <a:ext uri="{FF2B5EF4-FFF2-40B4-BE49-F238E27FC236}">
                <a16:creationId xmlns:a16="http://schemas.microsoft.com/office/drawing/2014/main" xmlns="" id="{2362DE9E-71E4-8247-B6AF-77142EC2C889}"/>
              </a:ext>
            </a:extLst>
          </p:cNvPr>
          <p:cNvSpPr txBox="1"/>
          <p:nvPr/>
        </p:nvSpPr>
        <p:spPr>
          <a:xfrm>
            <a:off x="1958232" y="1671757"/>
            <a:ext cx="5585568" cy="1661993"/>
          </a:xfrm>
          <a:prstGeom prst="rect">
            <a:avLst/>
          </a:prstGeom>
          <a:noFill/>
        </p:spPr>
        <p:txBody>
          <a:bodyPr wrap="none" rtlCol="0">
            <a:spAutoFit/>
          </a:bodyPr>
          <a:lstStyle/>
          <a:p>
            <a:r>
              <a:rPr lang="en-US" sz="2800" b="1" dirty="0"/>
              <a:t>Accounting</a:t>
            </a:r>
          </a:p>
          <a:p>
            <a:r>
              <a:rPr lang="en-US" sz="2800" b="1" dirty="0"/>
              <a:t>Maintenance Requests</a:t>
            </a:r>
          </a:p>
          <a:p>
            <a:r>
              <a:rPr lang="en-US" sz="2800" b="1" dirty="0"/>
              <a:t>Follow up on Maintenance Requests</a:t>
            </a:r>
          </a:p>
          <a:p>
            <a:endParaRPr lang="en-US" dirty="0"/>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4596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mbeale\Desktop\2powerpointbackgroun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049D9105-5BCF-1640-A922-19B2A9DA2F75}"/>
              </a:ext>
            </a:extLst>
          </p:cNvPr>
          <p:cNvSpPr/>
          <p:nvPr/>
        </p:nvSpPr>
        <p:spPr>
          <a:xfrm>
            <a:off x="734988" y="433438"/>
            <a:ext cx="7674024" cy="923330"/>
          </a:xfrm>
          <a:prstGeom prst="rect">
            <a:avLst/>
          </a:prstGeom>
        </p:spPr>
        <p:txBody>
          <a:bodyPr wrap="none">
            <a:spAutoFit/>
          </a:bodyPr>
          <a:lstStyle/>
          <a:p>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VIRTUAL ASSISTANTS</a:t>
            </a:r>
          </a:p>
        </p:txBody>
      </p:sp>
      <p:sp>
        <p:nvSpPr>
          <p:cNvPr id="5" name="TextBox 4">
            <a:extLst>
              <a:ext uri="{FF2B5EF4-FFF2-40B4-BE49-F238E27FC236}">
                <a16:creationId xmlns:a16="http://schemas.microsoft.com/office/drawing/2014/main" xmlns="" id="{EBBC236E-8078-854E-8828-CB978931696E}"/>
              </a:ext>
            </a:extLst>
          </p:cNvPr>
          <p:cNvSpPr txBox="1"/>
          <p:nvPr/>
        </p:nvSpPr>
        <p:spPr>
          <a:xfrm>
            <a:off x="3198354" y="1786920"/>
            <a:ext cx="2747291" cy="1569660"/>
          </a:xfrm>
          <a:prstGeom prst="rect">
            <a:avLst/>
          </a:prstGeom>
          <a:noFill/>
        </p:spPr>
        <p:txBody>
          <a:bodyPr wrap="none" rtlCol="0">
            <a:spAutoFit/>
          </a:bodyPr>
          <a:lstStyle/>
          <a:p>
            <a:r>
              <a:rPr lang="en-US" sz="3200" b="1" dirty="0"/>
              <a:t>Administration</a:t>
            </a:r>
          </a:p>
          <a:p>
            <a:r>
              <a:rPr lang="en-US" sz="3200" b="1" dirty="0"/>
              <a:t>Leases</a:t>
            </a:r>
          </a:p>
          <a:p>
            <a:r>
              <a:rPr lang="en-US" sz="3200" b="1" dirty="0"/>
              <a:t>Reconciliations</a:t>
            </a:r>
          </a:p>
        </p:txBody>
      </p:sp>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68966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beale\Desktop\2powerpointbackgroun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A64D59F5-45EF-2C46-A81C-CE31F1BB9B87}"/>
              </a:ext>
            </a:extLst>
          </p:cNvPr>
          <p:cNvSpPr/>
          <p:nvPr/>
        </p:nvSpPr>
        <p:spPr>
          <a:xfrm>
            <a:off x="2438400" y="1200151"/>
            <a:ext cx="4513800" cy="1015663"/>
          </a:xfrm>
          <a:prstGeom prst="rect">
            <a:avLst/>
          </a:prstGeom>
        </p:spPr>
        <p:txBody>
          <a:bodyPr wrap="none">
            <a:spAutoFit/>
          </a:bodyPr>
          <a:lstStyle/>
          <a:p>
            <a:r>
              <a:rPr lang="en-US" sz="6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TOP SIZING</a:t>
            </a:r>
          </a:p>
        </p:txBody>
      </p:sp>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32523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beale\Desktop\2powerpointbackgroun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5C4ADC6E-5D6B-9C4F-A9BB-BE2D73D6205A}"/>
              </a:ext>
            </a:extLst>
          </p:cNvPr>
          <p:cNvPicPr>
            <a:picLocks noChangeAspect="1"/>
          </p:cNvPicPr>
          <p:nvPr/>
        </p:nvPicPr>
        <p:blipFill>
          <a:blip r:embed="rId4"/>
          <a:stretch>
            <a:fillRect/>
          </a:stretch>
        </p:blipFill>
        <p:spPr>
          <a:xfrm>
            <a:off x="609600" y="0"/>
            <a:ext cx="8039878" cy="5149868"/>
          </a:xfrm>
          <a:prstGeom prst="rect">
            <a:avLst/>
          </a:prstGeom>
        </p:spPr>
      </p:pic>
      <p:pic>
        <p:nvPicPr>
          <p:cNvPr id="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85573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mbeale\Desktop\2powerpointbackgroun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A64D59F5-45EF-2C46-A81C-CE31F1BB9B87}"/>
              </a:ext>
            </a:extLst>
          </p:cNvPr>
          <p:cNvSpPr/>
          <p:nvPr/>
        </p:nvSpPr>
        <p:spPr>
          <a:xfrm>
            <a:off x="2209799" y="1371601"/>
            <a:ext cx="5184433" cy="1015663"/>
          </a:xfrm>
          <a:prstGeom prst="rect">
            <a:avLst/>
          </a:prstGeom>
        </p:spPr>
        <p:txBody>
          <a:bodyPr wrap="none">
            <a:spAutoFit/>
          </a:bodyPr>
          <a:lstStyle/>
          <a:p>
            <a:r>
              <a:rPr lang="en-US" sz="6000" b="1" dirty="0">
                <a:latin typeface="Arial" panose="020B0604020202020204" pitchFamily="34" charset="0"/>
                <a:cs typeface="Arial" panose="020B0604020202020204" pitchFamily="34" charset="0"/>
              </a:rPr>
              <a:t>QUESTIONS?</a:t>
            </a:r>
          </a:p>
        </p:txBody>
      </p:sp>
      <p:sp>
        <p:nvSpPr>
          <p:cNvPr id="2" name="TextBox 1">
            <a:extLst>
              <a:ext uri="{FF2B5EF4-FFF2-40B4-BE49-F238E27FC236}">
                <a16:creationId xmlns:a16="http://schemas.microsoft.com/office/drawing/2014/main" xmlns="" id="{87BFEA20-D289-3D48-B529-A230431A3160}"/>
              </a:ext>
            </a:extLst>
          </p:cNvPr>
          <p:cNvSpPr txBox="1"/>
          <p:nvPr/>
        </p:nvSpPr>
        <p:spPr>
          <a:xfrm>
            <a:off x="2557139" y="2422596"/>
            <a:ext cx="4489754" cy="1077218"/>
          </a:xfrm>
          <a:prstGeom prst="rect">
            <a:avLst/>
          </a:prstGeom>
          <a:noFill/>
        </p:spPr>
        <p:txBody>
          <a:bodyPr wrap="none" rtlCol="0">
            <a:spAutoFit/>
          </a:bodyPr>
          <a:lstStyle/>
          <a:p>
            <a:pPr algn="ctr"/>
            <a:r>
              <a:rPr lang="en-US" sz="3200" b="1" dirty="0">
                <a:hlinkClick r:id="rId4"/>
              </a:rPr>
              <a:t>JamesAlderson@me.com</a:t>
            </a:r>
            <a:endParaRPr lang="en-US" sz="3200" b="1" dirty="0"/>
          </a:p>
          <a:p>
            <a:pPr algn="ctr"/>
            <a:r>
              <a:rPr lang="en-US" sz="3200" b="1" dirty="0"/>
              <a:t>210-325-7905</a:t>
            </a:r>
          </a:p>
        </p:txBody>
      </p:sp>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7630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referRelativeResize="0">
            <a:picLocks/>
          </p:cNvPicPr>
          <p:nvPr/>
        </p:nvPicPr>
        <p:blipFill rotWithShape="1">
          <a:blip r:embed="rId3" cstate="print">
            <a:extLst>
              <a:ext uri="{28A0092B-C50C-407E-A947-70E740481C1C}">
                <a14:useLocalDpi xmlns:a14="http://schemas.microsoft.com/office/drawing/2010/main" val="0"/>
              </a:ext>
            </a:extLst>
          </a:blip>
          <a:srcRect b="9638"/>
          <a:stretch/>
        </p:blipFill>
        <p:spPr>
          <a:xfrm>
            <a:off x="5508" y="0"/>
            <a:ext cx="9144001" cy="5143500"/>
          </a:xfrm>
          <a:prstGeom prst="rect">
            <a:avLst/>
          </a:prstGeom>
        </p:spPr>
      </p:pic>
      <p:sp>
        <p:nvSpPr>
          <p:cNvPr id="9" name="Round Diagonal Corner Rectangle 8"/>
          <p:cNvSpPr/>
          <p:nvPr/>
        </p:nvSpPr>
        <p:spPr>
          <a:xfrm>
            <a:off x="302684" y="514350"/>
            <a:ext cx="8536517" cy="3714750"/>
          </a:xfrm>
          <a:prstGeom prst="round2DiagRect">
            <a:avLst/>
          </a:prstGeom>
          <a:solidFill>
            <a:schemeClr val="bg1">
              <a:lumMod val="95000"/>
              <a:alpha val="6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47350" y="914400"/>
            <a:ext cx="8460317" cy="2123658"/>
          </a:xfrm>
          <a:prstGeom prst="rect">
            <a:avLst/>
          </a:prstGeom>
          <a:noFill/>
        </p:spPr>
        <p:txBody>
          <a:bodyPr wrap="square" rtlCol="0">
            <a:spAutoFit/>
          </a:bodyPr>
          <a:lstStyle/>
          <a:p>
            <a:pPr algn="ctr"/>
            <a:r>
              <a:rPr lang="en-US" sz="4800" dirty="0">
                <a:latin typeface="Britannic Bold" panose="020B0903060703020204" pitchFamily="34" charset="0"/>
              </a:rPr>
              <a:t>TO DO OR TO GET DONE</a:t>
            </a:r>
          </a:p>
          <a:p>
            <a:r>
              <a:rPr lang="en-US" sz="4800" dirty="0">
                <a:latin typeface="Britannic Bold" panose="020B0903060703020204" pitchFamily="34" charset="0"/>
              </a:rPr>
              <a:t>		  </a:t>
            </a:r>
          </a:p>
          <a:p>
            <a:pPr algn="ctr"/>
            <a:r>
              <a:rPr lang="en-US" sz="3600" strike="sngStrike" dirty="0">
                <a:latin typeface="Chaparral Pro" pitchFamily="18" charset="0"/>
              </a:rPr>
              <a:t>THAT</a:t>
            </a:r>
            <a:r>
              <a:rPr lang="en-US" sz="3600" dirty="0">
                <a:latin typeface="Chaparral Pro" pitchFamily="18" charset="0"/>
              </a:rPr>
              <a:t> WHAT  IS  THE  QUESTION?</a:t>
            </a:r>
          </a:p>
        </p:txBody>
      </p:sp>
      <p:sp>
        <p:nvSpPr>
          <p:cNvPr id="11" name="TextBox 10"/>
          <p:cNvSpPr txBox="1"/>
          <p:nvPr/>
        </p:nvSpPr>
        <p:spPr>
          <a:xfrm>
            <a:off x="-6108" y="3086100"/>
            <a:ext cx="9154099" cy="1077218"/>
          </a:xfrm>
          <a:prstGeom prst="rect">
            <a:avLst/>
          </a:prstGeom>
          <a:noFill/>
        </p:spPr>
        <p:txBody>
          <a:bodyPr wrap="square" rtlCol="0">
            <a:spAutoFit/>
          </a:bodyPr>
          <a:lstStyle/>
          <a:p>
            <a:pPr algn="ctr"/>
            <a:r>
              <a:rPr lang="en-US" sz="3600" spc="300" dirty="0">
                <a:latin typeface="Britannic Bold" panose="020B0903060703020204" pitchFamily="34" charset="0"/>
              </a:rPr>
              <a:t>James Alderson, MPM RMP</a:t>
            </a:r>
          </a:p>
          <a:p>
            <a:pPr algn="ctr"/>
            <a:r>
              <a:rPr lang="en-US" sz="2800" dirty="0">
                <a:latin typeface="Chaparral Pro" pitchFamily="18" charset="0"/>
              </a:rPr>
              <a:t>Alderson Properties</a:t>
            </a:r>
            <a:endParaRPr lang="en-US" sz="1600" dirty="0"/>
          </a:p>
        </p:txBody>
      </p:sp>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9348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mbeale\Desktop\2powerpointbackgroun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6815EC15-72B6-2441-8A02-503979323545}"/>
              </a:ext>
            </a:extLst>
          </p:cNvPr>
          <p:cNvSpPr/>
          <p:nvPr/>
        </p:nvSpPr>
        <p:spPr>
          <a:xfrm>
            <a:off x="137195" y="1757638"/>
            <a:ext cx="8869608" cy="1323439"/>
          </a:xfrm>
          <a:prstGeom prst="rect">
            <a:avLst/>
          </a:prstGeom>
          <a:noFill/>
        </p:spPr>
        <p:txBody>
          <a:bodyPr wrap="none" lIns="91440" tIns="45720" rIns="91440" bIns="45720">
            <a:spAutoFit/>
          </a:bodyPr>
          <a:lstStyle/>
          <a:p>
            <a:pPr algn="ctr"/>
            <a:r>
              <a:rPr lang="en-US" sz="8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This is YOUR Session</a:t>
            </a:r>
          </a:p>
        </p:txBody>
      </p:sp>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3477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mbeale\Desktop\2powerpointbackgroun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A19F9019-CAAA-F647-B4B2-EFFFFDA99728}"/>
              </a:ext>
            </a:extLst>
          </p:cNvPr>
          <p:cNvSpPr txBox="1"/>
          <p:nvPr/>
        </p:nvSpPr>
        <p:spPr>
          <a:xfrm>
            <a:off x="2155310" y="361950"/>
            <a:ext cx="5012911" cy="1015663"/>
          </a:xfrm>
          <a:prstGeom prst="rect">
            <a:avLst/>
          </a:prstGeom>
          <a:noFill/>
        </p:spPr>
        <p:txBody>
          <a:bodyPr wrap="none" rtlCol="0">
            <a:spAutoFit/>
          </a:bodyPr>
          <a:lstStyle/>
          <a:p>
            <a:r>
              <a:rPr lang="en-US" sz="6000" b="1" dirty="0">
                <a:latin typeface="Arial" panose="020B0604020202020204" pitchFamily="34" charset="0"/>
                <a:cs typeface="Arial" panose="020B0604020202020204" pitchFamily="34" charset="0"/>
              </a:rPr>
              <a:t>TWO BOOKS</a:t>
            </a:r>
          </a:p>
        </p:txBody>
      </p:sp>
      <p:sp>
        <p:nvSpPr>
          <p:cNvPr id="3" name="TextBox 2">
            <a:extLst>
              <a:ext uri="{FF2B5EF4-FFF2-40B4-BE49-F238E27FC236}">
                <a16:creationId xmlns:a16="http://schemas.microsoft.com/office/drawing/2014/main" xmlns="" id="{32516A37-D106-BB48-9B59-A0D34C282CCD}"/>
              </a:ext>
            </a:extLst>
          </p:cNvPr>
          <p:cNvSpPr txBox="1"/>
          <p:nvPr/>
        </p:nvSpPr>
        <p:spPr>
          <a:xfrm>
            <a:off x="1655365" y="1828800"/>
            <a:ext cx="6012800" cy="584775"/>
          </a:xfrm>
          <a:prstGeom prst="rect">
            <a:avLst/>
          </a:prstGeom>
          <a:noFill/>
        </p:spPr>
        <p:txBody>
          <a:bodyPr wrap="none" rtlCol="0">
            <a:spAutoFit/>
          </a:bodyPr>
          <a:lstStyle/>
          <a:p>
            <a:r>
              <a:rPr lang="en-US" sz="3200" b="1" u="sng" dirty="0">
                <a:latin typeface="Arial" panose="020B0604020202020204" pitchFamily="34" charset="0"/>
                <a:cs typeface="Arial" panose="020B0604020202020204" pitchFamily="34" charset="0"/>
              </a:rPr>
              <a:t>Start With Why</a:t>
            </a:r>
            <a:r>
              <a:rPr lang="en-US" sz="3200" b="1" dirty="0">
                <a:latin typeface="Arial" panose="020B0604020202020204" pitchFamily="34" charset="0"/>
                <a:cs typeface="Arial" panose="020B0604020202020204" pitchFamily="34" charset="0"/>
              </a:rPr>
              <a:t> – Simon Sinek</a:t>
            </a:r>
          </a:p>
        </p:txBody>
      </p:sp>
      <p:sp>
        <p:nvSpPr>
          <p:cNvPr id="5" name="TextBox 4">
            <a:extLst>
              <a:ext uri="{FF2B5EF4-FFF2-40B4-BE49-F238E27FC236}">
                <a16:creationId xmlns:a16="http://schemas.microsoft.com/office/drawing/2014/main" xmlns="" id="{C68B540F-F5F0-3347-A377-3CB60DD70EE1}"/>
              </a:ext>
            </a:extLst>
          </p:cNvPr>
          <p:cNvSpPr txBox="1"/>
          <p:nvPr/>
        </p:nvSpPr>
        <p:spPr>
          <a:xfrm>
            <a:off x="1007562" y="2633778"/>
            <a:ext cx="7128875" cy="584775"/>
          </a:xfrm>
          <a:prstGeom prst="rect">
            <a:avLst/>
          </a:prstGeom>
          <a:noFill/>
        </p:spPr>
        <p:txBody>
          <a:bodyPr wrap="none" rtlCol="0">
            <a:spAutoFit/>
          </a:bodyPr>
          <a:lstStyle/>
          <a:p>
            <a:r>
              <a:rPr lang="en-US" sz="3200" b="1" u="sng" dirty="0">
                <a:latin typeface="Arial" panose="020B0604020202020204" pitchFamily="34" charset="0"/>
                <a:cs typeface="Arial" panose="020B0604020202020204" pitchFamily="34" charset="0"/>
              </a:rPr>
              <a:t>E-Myths Revisited</a:t>
            </a:r>
            <a:r>
              <a:rPr lang="en-US" sz="3200" b="1" dirty="0">
                <a:latin typeface="Arial" panose="020B0604020202020204" pitchFamily="34" charset="0"/>
                <a:cs typeface="Arial" panose="020B0604020202020204" pitchFamily="34" charset="0"/>
              </a:rPr>
              <a:t> – Michael Gerber</a:t>
            </a:r>
          </a:p>
        </p:txBody>
      </p:sp>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8999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mbeale\Desktop\2powerpointbackgroun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04EF3C71-AD54-CF49-A08B-66F2CADA28BF}"/>
              </a:ext>
            </a:extLst>
          </p:cNvPr>
          <p:cNvSpPr/>
          <p:nvPr/>
        </p:nvSpPr>
        <p:spPr>
          <a:xfrm>
            <a:off x="0" y="57150"/>
            <a:ext cx="9144000" cy="1446550"/>
          </a:xfrm>
          <a:prstGeom prst="rect">
            <a:avLst/>
          </a:prstGeom>
        </p:spPr>
        <p:txBody>
          <a:bodyPr wrap="square">
            <a:spAutoFit/>
          </a:bodyPr>
          <a:lstStyle/>
          <a:p>
            <a:pPr algn="ctr"/>
            <a:r>
              <a:rPr lang="en-US" sz="4400" b="1" dirty="0">
                <a:latin typeface="Arial" panose="020B0604020202020204" pitchFamily="34" charset="0"/>
                <a:cs typeface="Arial" panose="020B0604020202020204" pitchFamily="34" charset="0"/>
              </a:rPr>
              <a:t>PROPERTY MANAGEMENT is a </a:t>
            </a:r>
          </a:p>
          <a:p>
            <a:pPr algn="ctr"/>
            <a:r>
              <a:rPr lang="en-US" sz="4400" b="1" dirty="0">
                <a:latin typeface="Arial" panose="020B0604020202020204" pitchFamily="34" charset="0"/>
                <a:cs typeface="Arial" panose="020B0604020202020204" pitchFamily="34" charset="0"/>
              </a:rPr>
              <a:t>J – O - B </a:t>
            </a:r>
          </a:p>
        </p:txBody>
      </p:sp>
      <p:sp>
        <p:nvSpPr>
          <p:cNvPr id="3" name="Rectangle 2">
            <a:extLst>
              <a:ext uri="{FF2B5EF4-FFF2-40B4-BE49-F238E27FC236}">
                <a16:creationId xmlns:a16="http://schemas.microsoft.com/office/drawing/2014/main" xmlns="" id="{A0DF756C-4284-4841-BAA1-6C7332ABCB00}"/>
              </a:ext>
            </a:extLst>
          </p:cNvPr>
          <p:cNvSpPr/>
          <p:nvPr/>
        </p:nvSpPr>
        <p:spPr>
          <a:xfrm>
            <a:off x="3124200" y="1503700"/>
            <a:ext cx="3390900" cy="3477875"/>
          </a:xfrm>
          <a:prstGeom prst="rect">
            <a:avLst/>
          </a:prstGeom>
        </p:spPr>
        <p:txBody>
          <a:bodyPr wrap="square">
            <a:spAutoFit/>
          </a:bodyPr>
          <a:lstStyle/>
          <a:p>
            <a:r>
              <a:rPr lang="en-US" sz="4400" b="1" dirty="0">
                <a:latin typeface="Arial" panose="020B0604020202020204" pitchFamily="34" charset="0"/>
                <a:cs typeface="Arial" panose="020B0604020202020204" pitchFamily="34" charset="0"/>
              </a:rPr>
              <a:t>J  –    Just</a:t>
            </a:r>
          </a:p>
          <a:p>
            <a:endParaRPr lang="en-US" sz="4400" b="1" dirty="0">
              <a:latin typeface="Arial" panose="020B0604020202020204" pitchFamily="34" charset="0"/>
              <a:cs typeface="Arial" panose="020B0604020202020204" pitchFamily="34" charset="0"/>
            </a:endParaRPr>
          </a:p>
          <a:p>
            <a:r>
              <a:rPr lang="en-US" sz="4400" b="1" dirty="0">
                <a:latin typeface="Arial" panose="020B0604020202020204" pitchFamily="34" charset="0"/>
                <a:cs typeface="Arial" panose="020B0604020202020204" pitchFamily="34" charset="0"/>
              </a:rPr>
              <a:t>O   –  Over</a:t>
            </a:r>
          </a:p>
          <a:p>
            <a:endParaRPr lang="en-US" sz="4400" b="1" dirty="0">
              <a:latin typeface="Arial" panose="020B0604020202020204" pitchFamily="34" charset="0"/>
              <a:cs typeface="Arial" panose="020B0604020202020204" pitchFamily="34" charset="0"/>
            </a:endParaRPr>
          </a:p>
          <a:p>
            <a:r>
              <a:rPr lang="en-US" sz="4400" b="1" dirty="0">
                <a:latin typeface="Arial" panose="020B0604020202020204" pitchFamily="34" charset="0"/>
                <a:cs typeface="Arial" panose="020B0604020202020204" pitchFamily="34" charset="0"/>
              </a:rPr>
              <a:t>B   -   Broke</a:t>
            </a:r>
            <a:endParaRPr lang="en-US" sz="2400" b="1" dirty="0">
              <a:latin typeface="Arial" panose="020B0604020202020204" pitchFamily="34" charset="0"/>
              <a:cs typeface="Arial" panose="020B0604020202020204" pitchFamily="34" charset="0"/>
            </a:endParaRPr>
          </a:p>
        </p:txBody>
      </p:sp>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8089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mbeale\Desktop\powerpointbackground.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891"/>
          <a:stretch/>
        </p:blipFill>
        <p:spPr bwMode="auto">
          <a:xfrm>
            <a:off x="1" y="0"/>
            <a:ext cx="9143999"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4514850"/>
            <a:ext cx="15240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xmlns="" id="{DFF5C3E3-6D1B-2041-9594-44742BF7206A}"/>
              </a:ext>
            </a:extLst>
          </p:cNvPr>
          <p:cNvPicPr>
            <a:picLocks noChangeAspect="1"/>
          </p:cNvPicPr>
          <p:nvPr/>
        </p:nvPicPr>
        <p:blipFill>
          <a:blip r:embed="rId4"/>
          <a:stretch>
            <a:fillRect/>
          </a:stretch>
        </p:blipFill>
        <p:spPr>
          <a:xfrm>
            <a:off x="0" y="-2514600"/>
            <a:ext cx="9772650" cy="9772650"/>
          </a:xfrm>
          <a:prstGeom prst="rect">
            <a:avLst/>
          </a:prstGeom>
        </p:spPr>
      </p:pic>
    </p:spTree>
    <p:extLst>
      <p:ext uri="{BB962C8B-B14F-4D97-AF65-F5344CB8AC3E}">
        <p14:creationId xmlns:p14="http://schemas.microsoft.com/office/powerpoint/2010/main" val="2281952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mbeale\Desktop\powerpointbackground.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891"/>
          <a:stretch/>
        </p:blipFill>
        <p:spPr bwMode="auto">
          <a:xfrm>
            <a:off x="1" y="0"/>
            <a:ext cx="9143999"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4514850"/>
            <a:ext cx="15240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xmlns="" id="{85DA0BD6-E7DE-304B-941D-026A0EEC7E51}"/>
              </a:ext>
            </a:extLst>
          </p:cNvPr>
          <p:cNvPicPr>
            <a:picLocks noChangeAspect="1"/>
          </p:cNvPicPr>
          <p:nvPr/>
        </p:nvPicPr>
        <p:blipFill>
          <a:blip r:embed="rId4"/>
          <a:stretch>
            <a:fillRect/>
          </a:stretch>
        </p:blipFill>
        <p:spPr>
          <a:xfrm>
            <a:off x="1" y="0"/>
            <a:ext cx="9379267" cy="5086350"/>
          </a:xfrm>
          <a:prstGeom prst="rect">
            <a:avLst/>
          </a:prstGeom>
        </p:spPr>
      </p:pic>
    </p:spTree>
    <p:extLst>
      <p:ext uri="{BB962C8B-B14F-4D97-AF65-F5344CB8AC3E}">
        <p14:creationId xmlns:p14="http://schemas.microsoft.com/office/powerpoint/2010/main" val="3069528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beale\Desktop\2powerpointbackgroun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757638A8-226D-7045-8F6B-39D7670F63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00" y="166392"/>
            <a:ext cx="5791200" cy="4919958"/>
          </a:xfrm>
          <a:prstGeom prst="rect">
            <a:avLst/>
          </a:prstGeom>
        </p:spPr>
      </p:pic>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80535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2361</TotalTime>
  <Words>1473</Words>
  <Application>Microsoft Office PowerPoint</Application>
  <PresentationFormat>On-screen Show (16:9)</PresentationFormat>
  <Paragraphs>179</Paragraphs>
  <Slides>29</Slides>
  <Notes>19</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Property Management  Responsibilities inside that J-O-B</vt:lpstr>
      <vt:lpstr>Property Management  Responsibilities inside that J-O-B</vt:lpstr>
      <vt:lpstr>PowerPoint Presentation</vt:lpstr>
      <vt:lpstr>PowerPoint Presentation</vt:lpstr>
      <vt:lpstr>Money Value of Time</vt:lpstr>
      <vt:lpstr>Money Value of Time</vt:lpstr>
      <vt:lpstr>PowerPoint Presentation</vt:lpstr>
      <vt:lpstr>PowerPoint Presentation</vt:lpstr>
      <vt:lpstr>Systems  vs  People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Morgan Beale</dc:creator>
  <cp:lastModifiedBy>Morgan Beale</cp:lastModifiedBy>
  <cp:revision>64</cp:revision>
  <dcterms:created xsi:type="dcterms:W3CDTF">2018-07-11T14:52:19Z</dcterms:created>
  <dcterms:modified xsi:type="dcterms:W3CDTF">2018-09-18T14:08:15Z</dcterms:modified>
</cp:coreProperties>
</file>